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7"/>
  </p:notesMasterIdLst>
  <p:sldIdLst>
    <p:sldId id="256" r:id="rId2"/>
    <p:sldId id="271" r:id="rId3"/>
    <p:sldId id="257" r:id="rId4"/>
    <p:sldId id="260" r:id="rId5"/>
    <p:sldId id="319" r:id="rId6"/>
    <p:sldId id="289" r:id="rId7"/>
    <p:sldId id="350" r:id="rId8"/>
    <p:sldId id="363" r:id="rId9"/>
    <p:sldId id="418" r:id="rId10"/>
    <p:sldId id="437" r:id="rId11"/>
    <p:sldId id="262" r:id="rId12"/>
    <p:sldId id="258" r:id="rId13"/>
    <p:sldId id="259" r:id="rId14"/>
    <p:sldId id="263" r:id="rId15"/>
    <p:sldId id="272" r:id="rId16"/>
    <p:sldId id="267" r:id="rId17"/>
    <p:sldId id="264" r:id="rId18"/>
    <p:sldId id="265" r:id="rId19"/>
    <p:sldId id="266" r:id="rId20"/>
    <p:sldId id="275" r:id="rId21"/>
    <p:sldId id="276" r:id="rId22"/>
    <p:sldId id="274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6" r:id="rId31"/>
    <p:sldId id="285" r:id="rId32"/>
    <p:sldId id="282" r:id="rId33"/>
    <p:sldId id="287" r:id="rId34"/>
    <p:sldId id="294" r:id="rId35"/>
    <p:sldId id="298" r:id="rId36"/>
    <p:sldId id="288" r:id="rId37"/>
    <p:sldId id="290" r:id="rId38"/>
    <p:sldId id="291" r:id="rId39"/>
    <p:sldId id="292" r:id="rId40"/>
    <p:sldId id="293" r:id="rId41"/>
    <p:sldId id="295" r:id="rId42"/>
    <p:sldId id="299" r:id="rId43"/>
    <p:sldId id="296" r:id="rId44"/>
    <p:sldId id="301" r:id="rId45"/>
    <p:sldId id="300" r:id="rId46"/>
    <p:sldId id="302" r:id="rId47"/>
    <p:sldId id="303" r:id="rId48"/>
    <p:sldId id="304" r:id="rId49"/>
    <p:sldId id="305" r:id="rId50"/>
    <p:sldId id="306" r:id="rId51"/>
    <p:sldId id="310" r:id="rId52"/>
    <p:sldId id="312" r:id="rId53"/>
    <p:sldId id="313" r:id="rId54"/>
    <p:sldId id="311" r:id="rId55"/>
    <p:sldId id="307" r:id="rId56"/>
    <p:sldId id="308" r:id="rId57"/>
    <p:sldId id="309" r:id="rId58"/>
    <p:sldId id="314" r:id="rId59"/>
    <p:sldId id="315" r:id="rId60"/>
    <p:sldId id="316" r:id="rId61"/>
    <p:sldId id="320" r:id="rId62"/>
    <p:sldId id="318" r:id="rId63"/>
    <p:sldId id="321" r:id="rId64"/>
    <p:sldId id="323" r:id="rId65"/>
    <p:sldId id="322" r:id="rId66"/>
    <p:sldId id="324" r:id="rId67"/>
    <p:sldId id="325" r:id="rId68"/>
    <p:sldId id="326" r:id="rId69"/>
    <p:sldId id="327" r:id="rId70"/>
    <p:sldId id="330" r:id="rId71"/>
    <p:sldId id="328" r:id="rId72"/>
    <p:sldId id="329" r:id="rId73"/>
    <p:sldId id="331" r:id="rId74"/>
    <p:sldId id="338" r:id="rId75"/>
    <p:sldId id="339" r:id="rId76"/>
    <p:sldId id="340" r:id="rId77"/>
    <p:sldId id="332" r:id="rId78"/>
    <p:sldId id="333" r:id="rId79"/>
    <p:sldId id="334" r:id="rId80"/>
    <p:sldId id="335" r:id="rId81"/>
    <p:sldId id="336" r:id="rId82"/>
    <p:sldId id="341" r:id="rId83"/>
    <p:sldId id="347" r:id="rId84"/>
    <p:sldId id="359" r:id="rId85"/>
    <p:sldId id="351" r:id="rId86"/>
    <p:sldId id="352" r:id="rId87"/>
    <p:sldId id="360" r:id="rId88"/>
    <p:sldId id="353" r:id="rId89"/>
    <p:sldId id="354" r:id="rId90"/>
    <p:sldId id="355" r:id="rId91"/>
    <p:sldId id="361" r:id="rId92"/>
    <p:sldId id="356" r:id="rId93"/>
    <p:sldId id="357" r:id="rId94"/>
    <p:sldId id="358" r:id="rId95"/>
    <p:sldId id="346" r:id="rId96"/>
    <p:sldId id="337" r:id="rId97"/>
    <p:sldId id="342" r:id="rId98"/>
    <p:sldId id="343" r:id="rId99"/>
    <p:sldId id="344" r:id="rId100"/>
    <p:sldId id="345" r:id="rId101"/>
    <p:sldId id="349" r:id="rId102"/>
    <p:sldId id="348" r:id="rId103"/>
    <p:sldId id="362" r:id="rId104"/>
    <p:sldId id="365" r:id="rId105"/>
    <p:sldId id="364" r:id="rId106"/>
    <p:sldId id="366" r:id="rId107"/>
    <p:sldId id="367" r:id="rId108"/>
    <p:sldId id="372" r:id="rId109"/>
    <p:sldId id="368" r:id="rId110"/>
    <p:sldId id="371" r:id="rId111"/>
    <p:sldId id="369" r:id="rId112"/>
    <p:sldId id="370" r:id="rId113"/>
    <p:sldId id="373" r:id="rId114"/>
    <p:sldId id="379" r:id="rId115"/>
    <p:sldId id="380" r:id="rId116"/>
    <p:sldId id="392" r:id="rId117"/>
    <p:sldId id="374" r:id="rId118"/>
    <p:sldId id="390" r:id="rId119"/>
    <p:sldId id="381" r:id="rId120"/>
    <p:sldId id="383" r:id="rId121"/>
    <p:sldId id="384" r:id="rId122"/>
    <p:sldId id="387" r:id="rId123"/>
    <p:sldId id="386" r:id="rId124"/>
    <p:sldId id="385" r:id="rId125"/>
    <p:sldId id="388" r:id="rId126"/>
    <p:sldId id="389" r:id="rId127"/>
    <p:sldId id="382" r:id="rId128"/>
    <p:sldId id="393" r:id="rId129"/>
    <p:sldId id="394" r:id="rId130"/>
    <p:sldId id="395" r:id="rId131"/>
    <p:sldId id="396" r:id="rId132"/>
    <p:sldId id="375" r:id="rId133"/>
    <p:sldId id="397" r:id="rId134"/>
    <p:sldId id="398" r:id="rId135"/>
    <p:sldId id="399" r:id="rId136"/>
    <p:sldId id="407" r:id="rId137"/>
    <p:sldId id="400" r:id="rId138"/>
    <p:sldId id="401" r:id="rId139"/>
    <p:sldId id="402" r:id="rId140"/>
    <p:sldId id="405" r:id="rId141"/>
    <p:sldId id="408" r:id="rId142"/>
    <p:sldId id="404" r:id="rId143"/>
    <p:sldId id="403" r:id="rId144"/>
    <p:sldId id="406" r:id="rId145"/>
    <p:sldId id="376" r:id="rId146"/>
    <p:sldId id="409" r:id="rId147"/>
    <p:sldId id="410" r:id="rId148"/>
    <p:sldId id="414" r:id="rId149"/>
    <p:sldId id="411" r:id="rId150"/>
    <p:sldId id="416" r:id="rId151"/>
    <p:sldId id="412" r:id="rId152"/>
    <p:sldId id="413" r:id="rId153"/>
    <p:sldId id="417" r:id="rId154"/>
    <p:sldId id="377" r:id="rId155"/>
    <p:sldId id="415" r:id="rId156"/>
    <p:sldId id="419" r:id="rId157"/>
    <p:sldId id="420" r:id="rId158"/>
    <p:sldId id="421" r:id="rId159"/>
    <p:sldId id="422" r:id="rId160"/>
    <p:sldId id="423" r:id="rId161"/>
    <p:sldId id="429" r:id="rId162"/>
    <p:sldId id="430" r:id="rId163"/>
    <p:sldId id="428" r:id="rId164"/>
    <p:sldId id="424" r:id="rId165"/>
    <p:sldId id="425" r:id="rId166"/>
    <p:sldId id="431" r:id="rId167"/>
    <p:sldId id="426" r:id="rId168"/>
    <p:sldId id="427" r:id="rId169"/>
    <p:sldId id="378" r:id="rId170"/>
    <p:sldId id="317" r:id="rId171"/>
    <p:sldId id="432" r:id="rId172"/>
    <p:sldId id="436" r:id="rId173"/>
    <p:sldId id="433" r:id="rId174"/>
    <p:sldId id="434" r:id="rId175"/>
    <p:sldId id="435" r:id="rId1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26B7D27-59D1-4EDD-AECC-109A21C97D30}">
          <p14:sldIdLst>
            <p14:sldId id="256"/>
            <p14:sldId id="271"/>
            <p14:sldId id="257"/>
            <p14:sldId id="260"/>
            <p14:sldId id="319"/>
            <p14:sldId id="289"/>
            <p14:sldId id="350"/>
            <p14:sldId id="363"/>
            <p14:sldId id="418"/>
            <p14:sldId id="437"/>
          </p14:sldIdLst>
        </p14:section>
        <p14:section name="week01" id="{57EFBC66-1DB4-45B4-83E2-28285E35FD46}">
          <p14:sldIdLst>
            <p14:sldId id="262"/>
            <p14:sldId id="258"/>
            <p14:sldId id="259"/>
            <p14:sldId id="263"/>
            <p14:sldId id="272"/>
            <p14:sldId id="267"/>
            <p14:sldId id="264"/>
            <p14:sldId id="265"/>
          </p14:sldIdLst>
        </p14:section>
        <p14:section name="week02" id="{4E2CE454-A963-490B-B899-86224D023C2E}">
          <p14:sldIdLst>
            <p14:sldId id="266"/>
            <p14:sldId id="275"/>
            <p14:sldId id="276"/>
            <p14:sldId id="274"/>
            <p14:sldId id="277"/>
            <p14:sldId id="278"/>
            <p14:sldId id="279"/>
            <p14:sldId id="280"/>
            <p14:sldId id="281"/>
            <p14:sldId id="283"/>
            <p14:sldId id="284"/>
            <p14:sldId id="286"/>
            <p14:sldId id="285"/>
            <p14:sldId id="282"/>
            <p14:sldId id="287"/>
          </p14:sldIdLst>
        </p14:section>
        <p14:section name="Week03" id="{26ABFCD8-58C6-4368-B729-F362F83A69F1}">
          <p14:sldIdLst>
            <p14:sldId id="294"/>
            <p14:sldId id="298"/>
            <p14:sldId id="288"/>
            <p14:sldId id="290"/>
            <p14:sldId id="291"/>
            <p14:sldId id="292"/>
            <p14:sldId id="293"/>
            <p14:sldId id="295"/>
            <p14:sldId id="299"/>
            <p14:sldId id="296"/>
          </p14:sldIdLst>
        </p14:section>
        <p14:section name="Week04" id="{BCBF78BF-8F78-4844-9708-DE9A3D533EC3}">
          <p14:sldIdLst>
            <p14:sldId id="301"/>
            <p14:sldId id="300"/>
            <p14:sldId id="302"/>
            <p14:sldId id="303"/>
            <p14:sldId id="304"/>
            <p14:sldId id="305"/>
            <p14:sldId id="306"/>
            <p14:sldId id="310"/>
            <p14:sldId id="312"/>
            <p14:sldId id="313"/>
            <p14:sldId id="311"/>
            <p14:sldId id="307"/>
            <p14:sldId id="308"/>
            <p14:sldId id="309"/>
            <p14:sldId id="314"/>
            <p14:sldId id="315"/>
            <p14:sldId id="316"/>
          </p14:sldIdLst>
        </p14:section>
        <p14:section name="Week05" id="{3EEBFE59-E5A0-4B49-9B1A-983144B83DEF}">
          <p14:sldIdLst>
            <p14:sldId id="320"/>
            <p14:sldId id="318"/>
            <p14:sldId id="321"/>
            <p14:sldId id="323"/>
            <p14:sldId id="322"/>
            <p14:sldId id="324"/>
            <p14:sldId id="325"/>
            <p14:sldId id="326"/>
            <p14:sldId id="327"/>
          </p14:sldIdLst>
        </p14:section>
        <p14:section name="Week06" id="{57B8321D-C003-4776-9C9F-15447A63DFAD}">
          <p14:sldIdLst>
            <p14:sldId id="330"/>
            <p14:sldId id="328"/>
            <p14:sldId id="329"/>
            <p14:sldId id="331"/>
            <p14:sldId id="338"/>
            <p14:sldId id="339"/>
            <p14:sldId id="340"/>
            <p14:sldId id="332"/>
            <p14:sldId id="333"/>
            <p14:sldId id="334"/>
            <p14:sldId id="335"/>
            <p14:sldId id="336"/>
          </p14:sldIdLst>
        </p14:section>
        <p14:section name="Week07" id="{53750B8F-5D01-426F-9DA2-5F43B3488146}">
          <p14:sldIdLst>
            <p14:sldId id="341"/>
            <p14:sldId id="347"/>
            <p14:sldId id="359"/>
            <p14:sldId id="351"/>
            <p14:sldId id="352"/>
            <p14:sldId id="360"/>
            <p14:sldId id="353"/>
            <p14:sldId id="354"/>
            <p14:sldId id="355"/>
            <p14:sldId id="361"/>
            <p14:sldId id="356"/>
            <p14:sldId id="357"/>
            <p14:sldId id="358"/>
          </p14:sldIdLst>
        </p14:section>
        <p14:section name="Week08" id="{0CE55DE8-4E44-4FBC-AEF4-524909266CB9}">
          <p14:sldIdLst>
            <p14:sldId id="346"/>
            <p14:sldId id="337"/>
            <p14:sldId id="342"/>
            <p14:sldId id="343"/>
            <p14:sldId id="344"/>
            <p14:sldId id="345"/>
          </p14:sldIdLst>
        </p14:section>
        <p14:section name="Week09" id="{4A2AEE47-7049-4A0E-9184-519A89186B91}">
          <p14:sldIdLst>
            <p14:sldId id="349"/>
            <p14:sldId id="348"/>
            <p14:sldId id="362"/>
            <p14:sldId id="365"/>
            <p14:sldId id="364"/>
            <p14:sldId id="366"/>
            <p14:sldId id="367"/>
          </p14:sldIdLst>
        </p14:section>
        <p14:section name="Week10" id="{7AF82AF1-FCD0-4762-900C-9D3AEC37C746}">
          <p14:sldIdLst>
            <p14:sldId id="372"/>
            <p14:sldId id="368"/>
            <p14:sldId id="371"/>
            <p14:sldId id="369"/>
            <p14:sldId id="370"/>
            <p14:sldId id="373"/>
            <p14:sldId id="379"/>
            <p14:sldId id="380"/>
            <p14:sldId id="392"/>
          </p14:sldIdLst>
        </p14:section>
        <p14:section name="Week11" id="{54FF7C03-8804-460D-8793-4FB514B06A4F}">
          <p14:sldIdLst>
            <p14:sldId id="374"/>
            <p14:sldId id="390"/>
            <p14:sldId id="381"/>
            <p14:sldId id="383"/>
            <p14:sldId id="384"/>
            <p14:sldId id="387"/>
            <p14:sldId id="386"/>
            <p14:sldId id="385"/>
            <p14:sldId id="388"/>
            <p14:sldId id="389"/>
            <p14:sldId id="382"/>
            <p14:sldId id="393"/>
            <p14:sldId id="394"/>
            <p14:sldId id="395"/>
            <p14:sldId id="396"/>
          </p14:sldIdLst>
        </p14:section>
        <p14:section name="Week12" id="{127305F0-E4A2-47AD-804D-726DC94116D0}">
          <p14:sldIdLst>
            <p14:sldId id="375"/>
            <p14:sldId id="397"/>
            <p14:sldId id="398"/>
            <p14:sldId id="399"/>
            <p14:sldId id="407"/>
            <p14:sldId id="400"/>
            <p14:sldId id="401"/>
            <p14:sldId id="402"/>
            <p14:sldId id="405"/>
            <p14:sldId id="408"/>
            <p14:sldId id="404"/>
            <p14:sldId id="403"/>
            <p14:sldId id="406"/>
          </p14:sldIdLst>
        </p14:section>
        <p14:section name="Week13" id="{3029C757-D2BF-42E3-9322-DC54C0AFFC29}">
          <p14:sldIdLst>
            <p14:sldId id="376"/>
            <p14:sldId id="409"/>
            <p14:sldId id="410"/>
            <p14:sldId id="414"/>
            <p14:sldId id="411"/>
            <p14:sldId id="416"/>
            <p14:sldId id="412"/>
            <p14:sldId id="413"/>
            <p14:sldId id="417"/>
          </p14:sldIdLst>
        </p14:section>
        <p14:section name="Week14" id="{0A967D64-2D7B-42A3-BA8B-33E56646E27C}">
          <p14:sldIdLst>
            <p14:sldId id="377"/>
            <p14:sldId id="415"/>
            <p14:sldId id="419"/>
            <p14:sldId id="420"/>
            <p14:sldId id="421"/>
            <p14:sldId id="422"/>
            <p14:sldId id="423"/>
            <p14:sldId id="429"/>
            <p14:sldId id="430"/>
            <p14:sldId id="428"/>
            <p14:sldId id="424"/>
            <p14:sldId id="425"/>
            <p14:sldId id="431"/>
            <p14:sldId id="426"/>
            <p14:sldId id="427"/>
          </p14:sldIdLst>
        </p14:section>
        <p14:section name="Week15" id="{2A2418E4-1A56-4DA6-BE3F-8DFFC3AE41D7}">
          <p14:sldIdLst>
            <p14:sldId id="378"/>
            <p14:sldId id="317"/>
            <p14:sldId id="432"/>
            <p14:sldId id="436"/>
            <p14:sldId id="433"/>
            <p14:sldId id="434"/>
            <p14:sldId id="4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11" autoAdjust="0"/>
    <p:restoredTop sz="94732" autoAdjust="0"/>
  </p:normalViewPr>
  <p:slideViewPr>
    <p:cSldViewPr snapToGrid="0">
      <p:cViewPr varScale="1">
        <p:scale>
          <a:sx n="59" d="100"/>
          <a:sy n="59" d="100"/>
        </p:scale>
        <p:origin x="27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273C08-3C80-4643-A896-9E9EF1C7575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EE800A-B51D-442E-B744-53F194A4DAB4}">
      <dgm:prSet/>
      <dgm:spPr/>
      <dgm:t>
        <a:bodyPr/>
        <a:lstStyle/>
        <a:p>
          <a:pPr>
            <a:lnSpc>
              <a:spcPct val="100000"/>
            </a:lnSpc>
          </a:pPr>
          <a:r>
            <a:rPr lang="zh-CN" dirty="0"/>
            <a:t>这是复习，不是预习</a:t>
          </a:r>
          <a:endParaRPr lang="en-US" dirty="0"/>
        </a:p>
      </dgm:t>
    </dgm:pt>
    <dgm:pt modelId="{B7DE0F32-581F-4DDF-91D3-BAAF4F0A2464}" type="parTrans" cxnId="{C6C0989A-D18E-4997-A46C-A7A1C4556F4E}">
      <dgm:prSet/>
      <dgm:spPr/>
      <dgm:t>
        <a:bodyPr/>
        <a:lstStyle/>
        <a:p>
          <a:endParaRPr lang="en-US"/>
        </a:p>
      </dgm:t>
    </dgm:pt>
    <dgm:pt modelId="{60514820-0601-4242-8C79-745DD6FB91BD}" type="sibTrans" cxnId="{C6C0989A-D18E-4997-A46C-A7A1C4556F4E}">
      <dgm:prSet/>
      <dgm:spPr/>
      <dgm:t>
        <a:bodyPr/>
        <a:lstStyle/>
        <a:p>
          <a:endParaRPr lang="en-US"/>
        </a:p>
      </dgm:t>
    </dgm:pt>
    <dgm:pt modelId="{707DEDFF-B731-4C72-9FA7-E81B82F04D19}">
      <dgm:prSet/>
      <dgm:spPr/>
      <dgm:t>
        <a:bodyPr/>
        <a:lstStyle/>
        <a:p>
          <a:pPr>
            <a:lnSpc>
              <a:spcPct val="100000"/>
            </a:lnSpc>
          </a:pPr>
          <a:r>
            <a:rPr lang="zh-CN"/>
            <a:t>可能会讲点自己探索的，所以有错误还请及时指出</a:t>
          </a:r>
          <a:endParaRPr lang="en-US"/>
        </a:p>
      </dgm:t>
    </dgm:pt>
    <dgm:pt modelId="{A4EEC599-8248-4C6B-AB46-70CD4183E57F}" type="parTrans" cxnId="{E76054A5-A7D8-43D1-9FF2-43964DF3C378}">
      <dgm:prSet/>
      <dgm:spPr/>
      <dgm:t>
        <a:bodyPr/>
        <a:lstStyle/>
        <a:p>
          <a:endParaRPr lang="en-US"/>
        </a:p>
      </dgm:t>
    </dgm:pt>
    <dgm:pt modelId="{8EC2A184-A569-4EBD-AAA4-71C1089D90E0}" type="sibTrans" cxnId="{E76054A5-A7D8-43D1-9FF2-43964DF3C378}">
      <dgm:prSet/>
      <dgm:spPr/>
      <dgm:t>
        <a:bodyPr/>
        <a:lstStyle/>
        <a:p>
          <a:endParaRPr lang="en-US"/>
        </a:p>
      </dgm:t>
    </dgm:pt>
    <dgm:pt modelId="{42B0710F-092E-4F1A-BDF6-87245F70AA0C}" type="pres">
      <dgm:prSet presAssocID="{1E273C08-3C80-4643-A896-9E9EF1C75750}" presName="root" presStyleCnt="0">
        <dgm:presLayoutVars>
          <dgm:dir/>
          <dgm:resizeHandles val="exact"/>
        </dgm:presLayoutVars>
      </dgm:prSet>
      <dgm:spPr/>
    </dgm:pt>
    <dgm:pt modelId="{0E528114-1291-4F9D-91A3-E231C680105C}" type="pres">
      <dgm:prSet presAssocID="{7AEE800A-B51D-442E-B744-53F194A4DAB4}" presName="compNode" presStyleCnt="0"/>
      <dgm:spPr/>
    </dgm:pt>
    <dgm:pt modelId="{0FCDDA04-DDFD-405A-B02B-23D19883317F}" type="pres">
      <dgm:prSet presAssocID="{7AEE800A-B51D-442E-B744-53F194A4DAB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黑板"/>
        </a:ext>
      </dgm:extLst>
    </dgm:pt>
    <dgm:pt modelId="{CEA9BA54-47AE-4E78-A0B0-787495065864}" type="pres">
      <dgm:prSet presAssocID="{7AEE800A-B51D-442E-B744-53F194A4DAB4}" presName="spaceRect" presStyleCnt="0"/>
      <dgm:spPr/>
    </dgm:pt>
    <dgm:pt modelId="{EC98A552-B35A-4DAE-9451-81B80B1BECA9}" type="pres">
      <dgm:prSet presAssocID="{7AEE800A-B51D-442E-B744-53F194A4DAB4}" presName="textRect" presStyleLbl="revTx" presStyleIdx="0" presStyleCnt="2">
        <dgm:presLayoutVars>
          <dgm:chMax val="1"/>
          <dgm:chPref val="1"/>
        </dgm:presLayoutVars>
      </dgm:prSet>
      <dgm:spPr/>
    </dgm:pt>
    <dgm:pt modelId="{C75C5F03-7CAE-43DD-97D8-2E5F48CD246D}" type="pres">
      <dgm:prSet presAssocID="{60514820-0601-4242-8C79-745DD6FB91BD}" presName="sibTrans" presStyleCnt="0"/>
      <dgm:spPr/>
    </dgm:pt>
    <dgm:pt modelId="{B9E75483-AC3A-4874-95A3-5589D58C0DAC}" type="pres">
      <dgm:prSet presAssocID="{707DEDFF-B731-4C72-9FA7-E81B82F04D19}" presName="compNode" presStyleCnt="0"/>
      <dgm:spPr/>
    </dgm:pt>
    <dgm:pt modelId="{C3865244-3260-4A61-B91B-43D9DF01C2AA}" type="pres">
      <dgm:prSet presAssocID="{707DEDFF-B731-4C72-9FA7-E81B82F04D1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5D94F9A7-D23A-4C69-BDD2-92B32D80074A}" type="pres">
      <dgm:prSet presAssocID="{707DEDFF-B731-4C72-9FA7-E81B82F04D19}" presName="spaceRect" presStyleCnt="0"/>
      <dgm:spPr/>
    </dgm:pt>
    <dgm:pt modelId="{F0E804E6-8433-4086-97D4-90A50776E377}" type="pres">
      <dgm:prSet presAssocID="{707DEDFF-B731-4C72-9FA7-E81B82F04D1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8EB3928-D80B-4B46-88D5-DBF40ED0C87A}" type="presOf" srcId="{707DEDFF-B731-4C72-9FA7-E81B82F04D19}" destId="{F0E804E6-8433-4086-97D4-90A50776E377}" srcOrd="0" destOrd="0" presId="urn:microsoft.com/office/officeart/2018/2/layout/IconLabelList"/>
    <dgm:cxn modelId="{9CAB7C54-4AA3-42EC-B1E7-2FC2EDD60C01}" type="presOf" srcId="{1E273C08-3C80-4643-A896-9E9EF1C75750}" destId="{42B0710F-092E-4F1A-BDF6-87245F70AA0C}" srcOrd="0" destOrd="0" presId="urn:microsoft.com/office/officeart/2018/2/layout/IconLabelList"/>
    <dgm:cxn modelId="{0C1E5C92-49E1-41B9-8D37-424CCB6C6E30}" type="presOf" srcId="{7AEE800A-B51D-442E-B744-53F194A4DAB4}" destId="{EC98A552-B35A-4DAE-9451-81B80B1BECA9}" srcOrd="0" destOrd="0" presId="urn:microsoft.com/office/officeart/2018/2/layout/IconLabelList"/>
    <dgm:cxn modelId="{C6C0989A-D18E-4997-A46C-A7A1C4556F4E}" srcId="{1E273C08-3C80-4643-A896-9E9EF1C75750}" destId="{7AEE800A-B51D-442E-B744-53F194A4DAB4}" srcOrd="0" destOrd="0" parTransId="{B7DE0F32-581F-4DDF-91D3-BAAF4F0A2464}" sibTransId="{60514820-0601-4242-8C79-745DD6FB91BD}"/>
    <dgm:cxn modelId="{E76054A5-A7D8-43D1-9FF2-43964DF3C378}" srcId="{1E273C08-3C80-4643-A896-9E9EF1C75750}" destId="{707DEDFF-B731-4C72-9FA7-E81B82F04D19}" srcOrd="1" destOrd="0" parTransId="{A4EEC599-8248-4C6B-AB46-70CD4183E57F}" sibTransId="{8EC2A184-A569-4EBD-AAA4-71C1089D90E0}"/>
    <dgm:cxn modelId="{AFC8755E-E07E-4AA7-802D-3B6E4E2A7DBA}" type="presParOf" srcId="{42B0710F-092E-4F1A-BDF6-87245F70AA0C}" destId="{0E528114-1291-4F9D-91A3-E231C680105C}" srcOrd="0" destOrd="0" presId="urn:microsoft.com/office/officeart/2018/2/layout/IconLabelList"/>
    <dgm:cxn modelId="{7CD9C54C-F689-432A-BC6B-27CBD15CF435}" type="presParOf" srcId="{0E528114-1291-4F9D-91A3-E231C680105C}" destId="{0FCDDA04-DDFD-405A-B02B-23D19883317F}" srcOrd="0" destOrd="0" presId="urn:microsoft.com/office/officeart/2018/2/layout/IconLabelList"/>
    <dgm:cxn modelId="{28633B39-5142-409C-8E47-EE044A630D18}" type="presParOf" srcId="{0E528114-1291-4F9D-91A3-E231C680105C}" destId="{CEA9BA54-47AE-4E78-A0B0-787495065864}" srcOrd="1" destOrd="0" presId="urn:microsoft.com/office/officeart/2018/2/layout/IconLabelList"/>
    <dgm:cxn modelId="{81F44408-FE91-42F6-B750-A7DECB09C012}" type="presParOf" srcId="{0E528114-1291-4F9D-91A3-E231C680105C}" destId="{EC98A552-B35A-4DAE-9451-81B80B1BECA9}" srcOrd="2" destOrd="0" presId="urn:microsoft.com/office/officeart/2018/2/layout/IconLabelList"/>
    <dgm:cxn modelId="{C6D3F67B-6B3D-4E01-AB8D-9B964DDD4BD7}" type="presParOf" srcId="{42B0710F-092E-4F1A-BDF6-87245F70AA0C}" destId="{C75C5F03-7CAE-43DD-97D8-2E5F48CD246D}" srcOrd="1" destOrd="0" presId="urn:microsoft.com/office/officeart/2018/2/layout/IconLabelList"/>
    <dgm:cxn modelId="{491D68E9-0630-4563-AB3A-56375F993AA0}" type="presParOf" srcId="{42B0710F-092E-4F1A-BDF6-87245F70AA0C}" destId="{B9E75483-AC3A-4874-95A3-5589D58C0DAC}" srcOrd="2" destOrd="0" presId="urn:microsoft.com/office/officeart/2018/2/layout/IconLabelList"/>
    <dgm:cxn modelId="{D7EDF4CF-D436-44C2-96BB-55EAFCC69C9E}" type="presParOf" srcId="{B9E75483-AC3A-4874-95A3-5589D58C0DAC}" destId="{C3865244-3260-4A61-B91B-43D9DF01C2AA}" srcOrd="0" destOrd="0" presId="urn:microsoft.com/office/officeart/2018/2/layout/IconLabelList"/>
    <dgm:cxn modelId="{0034C8FA-B344-47EB-9ECE-2764E864815F}" type="presParOf" srcId="{B9E75483-AC3A-4874-95A3-5589D58C0DAC}" destId="{5D94F9A7-D23A-4C69-BDD2-92B32D80074A}" srcOrd="1" destOrd="0" presId="urn:microsoft.com/office/officeart/2018/2/layout/IconLabelList"/>
    <dgm:cxn modelId="{C49BA348-8FA6-482D-B173-97D98045F299}" type="presParOf" srcId="{B9E75483-AC3A-4874-95A3-5589D58C0DAC}" destId="{F0E804E6-8433-4086-97D4-90A50776E37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DDA04-DDFD-405A-B02B-23D19883317F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8A552-B35A-4DAE-9451-81B80B1BECA9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这是复习，不是预习</a:t>
          </a:r>
          <a:endParaRPr lang="en-US" sz="2000" kern="1200" dirty="0"/>
        </a:p>
      </dsp:txBody>
      <dsp:txXfrm>
        <a:off x="559800" y="3022743"/>
        <a:ext cx="4320000" cy="720000"/>
      </dsp:txXfrm>
    </dsp:sp>
    <dsp:sp modelId="{C3865244-3260-4A61-B91B-43D9DF01C2AA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804E6-8433-4086-97D4-90A50776E377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/>
            <a:t>可能会讲点自己探索的，所以有错误还请及时指出</a:t>
          </a:r>
          <a:endParaRPr lang="en-US" sz="2000" kern="120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5AEBE-534A-4F5A-945F-71601D1B4E3B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A0ACA-F09F-4FAE-A565-BDF8B519D9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3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A0ACA-F09F-4FAE-A565-BDF8B519D9C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6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A0ACA-F09F-4FAE-A565-BDF8B519D9CA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87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A0ACA-F09F-4FAE-A565-BDF8B519D9CA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11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A0ACA-F09F-4FAE-A565-BDF8B519D9CA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5904E-9201-734F-3C19-3A9161C3A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9CBEEB-9B87-012E-7F27-191B41BD4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5FAC79-37A8-E2EF-72C4-475E94ADB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E6B7E-9519-B39F-8005-E63215CA2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A7F9C-BB8D-A0A5-C6B3-0FC0C990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60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F9516-4CDF-BEDD-E5B4-C9EEEBD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2D14D2-FD2F-BA97-DE77-1070AFAFC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5F35D2-B774-318E-0D80-03F95323E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6509B1-A808-A600-A13F-B404ED4F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644ADB-B3FF-BA6C-345B-E4501587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16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84FD61-5D82-D1D5-2EFE-C601BD971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933B89-4C63-E8F0-C090-1712B6CFA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E4711B-9C8F-F722-8CC9-98F5719C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B8CF6E-A39D-A78B-FB0C-4E3B22F3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805F7-C1EE-1387-F71A-22A5CF85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94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119BC-0B99-CC46-AA63-5AEF89418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09C94-B10C-D29B-211D-8729829D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91AFC-8F54-4654-3A8F-421BD665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15DE97-6208-4171-6598-EB10D0780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341916-8445-5917-2678-69C1E9CB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4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AA22C-2E0A-8019-89DC-600E6F922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9C6AC8-AFB0-B600-9A30-B6A7C2537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1F6F2-AD92-7BD4-04A5-9963A1280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3C1A3-D9E5-E333-8380-03DF6E2C7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91D5DF-E372-4FB2-AC67-3E2D343D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02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EF32B-1700-57C5-AE1A-80631945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E543B-508D-5EDE-9123-8A05472CD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0D8D15-F073-34C1-970A-3EBECEE6C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213F86-354E-11CC-9B62-9A228B2B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0839A0-091A-552E-4B25-20D56B67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BAE594-8BB8-1E33-A1A8-23F0A65D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31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56055-3AF4-D093-39F9-396BB24A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D7B39-88DF-B867-9AE9-4A885E069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71F8D2-D932-A383-5DAB-DDD055194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5635CD-7770-5CA1-EC70-96F4B9272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99E594-8180-98F0-1177-5A24AEFC7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9962AF-0A59-1142-6DC8-4284022B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191105-A966-DBE6-84E9-52014D5DF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CCA8B6-CCEE-9980-0E1D-D23CE7E5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65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3D377-7F7B-6378-25EA-647D65BD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4D6159-5621-D4E4-3006-4E58B5D9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066A84-B2F0-41E5-FFF4-73A426CC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A4D008-7B74-BD40-A44D-B40DF967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23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E259F3-268F-D96B-3704-B2DBB083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3F545C-8259-B5CD-B213-53620E035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B03F7D-B162-665A-9740-F0C8A332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08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FC58A-E203-F338-2968-8B5F41C7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2DE0D-56A9-8BFE-7F8C-BEB127DA3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61981F-42B4-0B9A-4721-AD5340328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3CF2B-7C34-077D-9BA0-F6E181B5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54C548-AB6B-0A59-4523-4533AB97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61D735-DA9C-709F-2F34-7244D27E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79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6AC02-C692-7E48-EE82-91251A41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658C3E-7F09-1865-D1AC-0ABDB1751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1A65BB-E836-9BBD-E7C8-83DF2A9B3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75D85C-DD37-9637-1049-B7F03C75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F6601F-B5A4-A7BC-D5BF-09C982625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CF829B-5A19-8D0B-4C71-A8B68C83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69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A8B1B7-18B6-3393-EDCD-C803CF7B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2878EE-13CB-4370-E162-E53BDE0A3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DE498D-687C-B514-3F03-6BB9E6EE5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9FB99F-1B52-4095-9725-A329F7AD7EA6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C7C71-36AC-CE69-DC92-48923BFD8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610C0B-9F0A-E9D9-B392-971110652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C88DC7-C215-4751-A5BA-9E62F78C9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44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e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jpe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69.png"/><Relationship Id="rId7" Type="http://schemas.openxmlformats.org/officeDocument/2006/relationships/image" Target="../media/image373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jpe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e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qiYu/C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hyperlink" Target="https://mp.weixin.qq.com/s/ww8KKVfZ6Ea6Cfbcz6hfsg" TargetMode="Externa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YanWQ-monad/SUSTech_CS205_Project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jpeg"/><Relationship Id="rId7" Type="http://schemas.openxmlformats.org/officeDocument/2006/relationships/hyperlink" Target="https://cntransgroup.github.io/EffectiveModernCppChinese/Introduction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8.jpeg"/><Relationship Id="rId5" Type="http://schemas.openxmlformats.org/officeDocument/2006/relationships/image" Target="../media/image13.png"/><Relationship Id="rId10" Type="http://schemas.openxmlformats.org/officeDocument/2006/relationships/image" Target="../media/image17.jpeg"/><Relationship Id="rId4" Type="http://schemas.openxmlformats.org/officeDocument/2006/relationships/image" Target="../media/image12.jpeg"/><Relationship Id="rId9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zhanghow/article/details/55262988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slide" Target="slide44.xml"/><Relationship Id="rId3" Type="http://schemas.openxmlformats.org/officeDocument/2006/relationships/image" Target="../media/image20.png"/><Relationship Id="rId7" Type="http://schemas.openxmlformats.org/officeDocument/2006/relationships/slide" Target="slide19.xml"/><Relationship Id="rId12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slide" Target="slide34.xml"/><Relationship Id="rId4" Type="http://schemas.openxmlformats.org/officeDocument/2006/relationships/slide" Target="slide11.xml"/><Relationship Id="rId9" Type="http://schemas.openxmlformats.org/officeDocument/2006/relationships/image" Target="../media/image22.png"/><Relationship Id="rId1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95.xml"/><Relationship Id="rId3" Type="http://schemas.openxmlformats.org/officeDocument/2006/relationships/image" Target="../media/image25.png"/><Relationship Id="rId7" Type="http://schemas.openxmlformats.org/officeDocument/2006/relationships/slide" Target="slide70.xml"/><Relationship Id="rId12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slide" Target="slide82.xml"/><Relationship Id="rId4" Type="http://schemas.openxmlformats.org/officeDocument/2006/relationships/slide" Target="slide61.xml"/><Relationship Id="rId9" Type="http://schemas.openxmlformats.org/officeDocument/2006/relationships/image" Target="../media/image27.png"/><Relationship Id="rId1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jp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132.xml"/><Relationship Id="rId3" Type="http://schemas.openxmlformats.org/officeDocument/2006/relationships/image" Target="../media/image30.png"/><Relationship Id="rId7" Type="http://schemas.openxmlformats.org/officeDocument/2006/relationships/slide" Target="slide108.xml"/><Relationship Id="rId12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slide" Target="slide117.xml"/><Relationship Id="rId4" Type="http://schemas.openxmlformats.org/officeDocument/2006/relationships/slide" Target="slide101.xml"/><Relationship Id="rId9" Type="http://schemas.openxmlformats.org/officeDocument/2006/relationships/image" Target="../media/image32.png"/><Relationship Id="rId1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png"/><Relationship Id="rId7" Type="http://schemas.openxmlformats.org/officeDocument/2006/relationships/slide" Target="slide154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slide" Target="slide169.xml"/><Relationship Id="rId4" Type="http://schemas.openxmlformats.org/officeDocument/2006/relationships/slide" Target="slide145.xml"/><Relationship Id="rId9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卡通人物&#10;&#10;低可信度描述已自动生成">
            <a:extLst>
              <a:ext uri="{FF2B5EF4-FFF2-40B4-BE49-F238E27FC236}">
                <a16:creationId xmlns:a16="http://schemas.microsoft.com/office/drawing/2014/main" id="{C7F1999E-0C87-42ED-A811-968C23BE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021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839ABD1-8C7B-0E14-4B0E-A56445193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8416" y="600427"/>
            <a:ext cx="9538351" cy="3299902"/>
          </a:xfrm>
        </p:spPr>
        <p:txBody>
          <a:bodyPr>
            <a:normAutofit/>
          </a:bodyPr>
          <a:lstStyle/>
          <a:p>
            <a:pPr algn="l"/>
            <a:br>
              <a:rPr lang="en-US" altLang="zh-CN" sz="7200" dirty="0">
                <a:solidFill>
                  <a:srgbClr val="FFFFFF"/>
                </a:solidFill>
              </a:rPr>
            </a:br>
            <a:r>
              <a:rPr lang="en-US" altLang="zh-CN" sz="7200" dirty="0" err="1">
                <a:solidFill>
                  <a:srgbClr val="FFFFFF"/>
                </a:solidFill>
              </a:rPr>
              <a:t>SUSTech</a:t>
            </a:r>
            <a:r>
              <a:rPr lang="en-US" altLang="zh-CN" sz="7200" dirty="0">
                <a:solidFill>
                  <a:srgbClr val="FFFFFF"/>
                </a:solidFill>
              </a:rPr>
              <a:t> CS205 C/C++</a:t>
            </a:r>
            <a:br>
              <a:rPr lang="en-US" altLang="zh-CN" sz="7200" dirty="0">
                <a:solidFill>
                  <a:srgbClr val="FFFFFF"/>
                </a:solidFill>
              </a:rPr>
            </a:br>
            <a:r>
              <a:rPr lang="en-US" altLang="zh-CN" sz="7200" dirty="0">
                <a:solidFill>
                  <a:srgbClr val="FFFFFF"/>
                </a:solidFill>
              </a:rPr>
              <a:t>Review &amp; </a:t>
            </a:r>
            <a:r>
              <a:rPr lang="zh-CN" altLang="en-US" sz="7200" dirty="0">
                <a:solidFill>
                  <a:srgbClr val="FFFFFF"/>
                </a:solidFill>
              </a:rPr>
              <a:t>串讲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DB8DA5-8F03-168A-86ED-CF34F66BE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>
            <a:normAutofit/>
          </a:bodyPr>
          <a:lstStyle/>
          <a:p>
            <a:pPr algn="l"/>
            <a:endParaRPr lang="en-US" altLang="zh-CN">
              <a:solidFill>
                <a:srgbClr val="FFFFFF"/>
              </a:solidFill>
            </a:endParaRPr>
          </a:p>
          <a:p>
            <a:pPr algn="l"/>
            <a:r>
              <a:rPr lang="zh-CN" altLang="en-US">
                <a:solidFill>
                  <a:srgbClr val="FFFFFF"/>
                </a:solidFill>
              </a:rPr>
              <a:t>赖海斌</a:t>
            </a:r>
            <a:endParaRPr lang="en-US" altLang="zh-CN">
              <a:solidFill>
                <a:srgbClr val="FFFFFF"/>
              </a:solidFill>
            </a:endParaRPr>
          </a:p>
          <a:p>
            <a:pPr algn="l"/>
            <a:r>
              <a:rPr lang="en-US" altLang="zh-CN">
                <a:solidFill>
                  <a:srgbClr val="FFFFFF"/>
                </a:solidFill>
              </a:rPr>
              <a:t>12211612@mail.sustech.edu.cn</a:t>
            </a: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10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14" descr="Close-up of rose bouquet">
            <a:extLst>
              <a:ext uri="{FF2B5EF4-FFF2-40B4-BE49-F238E27FC236}">
                <a16:creationId xmlns:a16="http://schemas.microsoft.com/office/drawing/2014/main" id="{1CD6F230-79F5-0292-5D23-5C816BA0C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705" b="30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558346-2FA5-54E9-D4C8-793DDD7E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9040531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7D996-D97F-E421-EA12-952F66C6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EF7BF-39FD-D6D9-4920-2369C2519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dirty="0"/>
              <a:t>#include &lt;</a:t>
            </a:r>
            <a:r>
              <a:rPr lang="en-US" altLang="zh-CN" dirty="0" err="1"/>
              <a:t>stdio.h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/>
              <a:t>__global__ void </a:t>
            </a:r>
            <a:r>
              <a:rPr lang="en-US" altLang="zh-CN" dirty="0" err="1"/>
              <a:t>mykernel</a:t>
            </a:r>
            <a:r>
              <a:rPr lang="en-US" altLang="zh-CN" dirty="0"/>
              <a:t>()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printf</a:t>
            </a:r>
            <a:r>
              <a:rPr lang="en-US" altLang="zh-CN" dirty="0"/>
              <a:t>("Thread (%d, %d, %d) in Block (%d, %d, %d) of Grid (%d, %d, %d)\n",</a:t>
            </a:r>
          </a:p>
          <a:p>
            <a:r>
              <a:rPr lang="en-US" altLang="zh-CN" dirty="0"/>
              <a:t>           </a:t>
            </a:r>
            <a:r>
              <a:rPr lang="en-US" altLang="zh-CN" dirty="0" err="1"/>
              <a:t>threadIdx.x</a:t>
            </a:r>
            <a:r>
              <a:rPr lang="en-US" altLang="zh-CN" dirty="0"/>
              <a:t>, </a:t>
            </a:r>
            <a:r>
              <a:rPr lang="en-US" altLang="zh-CN" dirty="0" err="1"/>
              <a:t>threadIdx.y</a:t>
            </a:r>
            <a:r>
              <a:rPr lang="en-US" altLang="zh-CN" dirty="0"/>
              <a:t>, </a:t>
            </a:r>
            <a:r>
              <a:rPr lang="en-US" altLang="zh-CN" dirty="0" err="1"/>
              <a:t>threadIdx.z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       </a:t>
            </a:r>
            <a:r>
              <a:rPr lang="en-US" altLang="zh-CN" dirty="0" err="1"/>
              <a:t>blockIdx.x</a:t>
            </a:r>
            <a:r>
              <a:rPr lang="en-US" altLang="zh-CN" dirty="0"/>
              <a:t>, </a:t>
            </a:r>
            <a:r>
              <a:rPr lang="en-US" altLang="zh-CN" dirty="0" err="1"/>
              <a:t>blockIdx.y</a:t>
            </a:r>
            <a:r>
              <a:rPr lang="en-US" altLang="zh-CN" dirty="0"/>
              <a:t>, </a:t>
            </a:r>
            <a:r>
              <a:rPr lang="en-US" altLang="zh-CN" dirty="0" err="1"/>
              <a:t>blockIdx.z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       </a:t>
            </a:r>
            <a:r>
              <a:rPr lang="en-US" altLang="zh-CN" dirty="0" err="1"/>
              <a:t>gridDim.x</a:t>
            </a:r>
            <a:r>
              <a:rPr lang="en-US" altLang="zh-CN" dirty="0"/>
              <a:t>, </a:t>
            </a:r>
            <a:r>
              <a:rPr lang="en-US" altLang="zh-CN" dirty="0" err="1"/>
              <a:t>gridDim.y</a:t>
            </a:r>
            <a:r>
              <a:rPr lang="en-US" altLang="zh-CN" dirty="0"/>
              <a:t>, </a:t>
            </a:r>
            <a:r>
              <a:rPr lang="en-US" altLang="zh-CN" dirty="0" err="1"/>
              <a:t>gridDim.z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int main() {</a:t>
            </a:r>
          </a:p>
          <a:p>
            <a:r>
              <a:rPr lang="en-US" altLang="zh-CN" dirty="0"/>
              <a:t>    // </a:t>
            </a:r>
            <a:r>
              <a:rPr lang="zh-CN" altLang="en-US" dirty="0"/>
              <a:t>启动一个二维网格，每个网格包含两个线程块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dim3 </a:t>
            </a:r>
            <a:r>
              <a:rPr lang="en-US" altLang="zh-CN" dirty="0" err="1"/>
              <a:t>gridDim</a:t>
            </a:r>
            <a:r>
              <a:rPr lang="en-US" altLang="zh-CN" dirty="0"/>
              <a:t>(2, 1);</a:t>
            </a:r>
          </a:p>
          <a:p>
            <a:r>
              <a:rPr lang="en-US" altLang="zh-CN" dirty="0"/>
              <a:t>    dim3 </a:t>
            </a:r>
            <a:r>
              <a:rPr lang="en-US" altLang="zh-CN" dirty="0" err="1"/>
              <a:t>blockDim</a:t>
            </a:r>
            <a:r>
              <a:rPr lang="en-US" altLang="zh-CN" dirty="0"/>
              <a:t>(1, 1);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mykernel</a:t>
            </a:r>
            <a:r>
              <a:rPr lang="en-US" altLang="zh-CN" dirty="0"/>
              <a:t>&lt;&lt;&lt;</a:t>
            </a:r>
            <a:r>
              <a:rPr lang="en-US" altLang="zh-CN" dirty="0" err="1"/>
              <a:t>gridDim</a:t>
            </a:r>
            <a:r>
              <a:rPr lang="en-US" altLang="zh-CN" dirty="0"/>
              <a:t>, </a:t>
            </a:r>
            <a:r>
              <a:rPr lang="en-US" altLang="zh-CN" dirty="0" err="1"/>
              <a:t>blockDim</a:t>
            </a:r>
            <a:r>
              <a:rPr lang="en-US" altLang="zh-CN" dirty="0"/>
              <a:t>&gt;&gt;&gt;();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cudaDeviceSynchronize</a:t>
            </a:r>
            <a:r>
              <a:rPr lang="en-US" altLang="zh-CN" dirty="0"/>
              <a:t>(); // </a:t>
            </a:r>
            <a:r>
              <a:rPr lang="zh-CN" altLang="en-US" dirty="0"/>
              <a:t>等待核函数执行完成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return 0;</a:t>
            </a:r>
          </a:p>
          <a:p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3168CA-7E03-30FE-74C2-E4BE1DF4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1" y="154386"/>
            <a:ext cx="3959087" cy="33424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46ED14-AFCE-C5E9-86A7-03A41C44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99" y="3631800"/>
            <a:ext cx="4042029" cy="315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230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形状&#10;&#10;描述已自动生成">
            <a:extLst>
              <a:ext uri="{FF2B5EF4-FFF2-40B4-BE49-F238E27FC236}">
                <a16:creationId xmlns:a16="http://schemas.microsoft.com/office/drawing/2014/main" id="{72C58EB8-5F96-AE56-3409-D9929650F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/>
                    </a14:imgEffect>
                  </a14:imgLayer>
                </a14:imgProps>
              </a:ext>
            </a:extLst>
          </a:blip>
          <a:srcRect b="1604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98C93D-97F8-A491-C783-6F33AD61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dirty="0">
                <a:solidFill>
                  <a:srgbClr val="FFFFFF"/>
                </a:solidFill>
              </a:rPr>
              <a:t>Week09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2FF0E4-1A4E-583E-A435-479ED82FD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072040"/>
            <a:ext cx="10515600" cy="138431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effectLst/>
              </a:rPr>
              <a:t>Classes and Objects</a:t>
            </a: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245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5ED2B-EE1E-5CD7-1505-1E913299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Member Function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5202AFD-B392-34AF-6C5C-AB8462A46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762" y="1931643"/>
            <a:ext cx="8065501" cy="4351338"/>
          </a:xfrm>
        </p:spPr>
      </p:pic>
    </p:spTree>
    <p:extLst>
      <p:ext uri="{BB962C8B-B14F-4D97-AF65-F5344CB8AC3E}">
        <p14:creationId xmlns:p14="http://schemas.microsoft.com/office/powerpoint/2010/main" val="13724964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4D534-7F6E-1F51-3600-9F741A0A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Constructors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DBE200-B1A0-397C-7E3F-9EF3765F7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105" y="1665564"/>
            <a:ext cx="3476417" cy="734334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57E697-94F4-976B-B934-CB54C6BA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7" y="2573242"/>
            <a:ext cx="5177993" cy="15771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20FA132-63B7-5A23-292A-B75230E4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29" y="1737116"/>
            <a:ext cx="4430866" cy="13255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30E3438-BF5F-AECB-82B4-9E2E08F4E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774" y="3448967"/>
            <a:ext cx="5869263" cy="80394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45AA43E-A9EB-A44B-1006-EF6830DF6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05" y="4536707"/>
            <a:ext cx="5658678" cy="16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795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05B2C-6B0E-0529-D9C3-52A97AC6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Destructors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DFEB06-01BD-14C3-7546-33D9E203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84" y="4130776"/>
            <a:ext cx="3574482" cy="23946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3264C5-1E05-CD24-6FB3-06A9F58E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6" y="4744974"/>
            <a:ext cx="5055704" cy="10038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01C7B4-A9B8-0E5E-967F-35821ADF1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322" y="248082"/>
            <a:ext cx="3532427" cy="15596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36CD11-5E38-7553-0D36-EBA5EE4AC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317" y="2062336"/>
            <a:ext cx="3412435" cy="2068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1972B2-F919-0827-DF35-5986B50CF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94" y="1623576"/>
            <a:ext cx="5329263" cy="18054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4DDC92-9880-E020-9615-511BA545A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461" y="3491318"/>
            <a:ext cx="4879491" cy="5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262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886A-E45F-A488-FB85-9991CB95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pointer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79BFEF-54F6-E192-33A6-0E7513D7B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9146" y="897455"/>
            <a:ext cx="4676272" cy="321734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036BCF-97D0-65DF-EC30-429AF851C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58" y="1746464"/>
            <a:ext cx="5787045" cy="27397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7B61FB-F868-C6A0-0A7E-D113BC1A2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096" y="4738403"/>
            <a:ext cx="8401878" cy="18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22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45FFE-62BA-1137-9FD4-37F9490C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61" y="160923"/>
            <a:ext cx="10515600" cy="1325563"/>
          </a:xfrm>
        </p:spPr>
        <p:txBody>
          <a:bodyPr/>
          <a:lstStyle/>
          <a:p>
            <a:r>
              <a:rPr lang="en-US" altLang="zh-CN" dirty="0"/>
              <a:t>Const variable &amp; functions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6620BA-33D1-4E6E-242E-F77322072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457" y="1298666"/>
            <a:ext cx="3819770" cy="243725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481550-6898-DFAB-05C0-772B699D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783" y="90488"/>
            <a:ext cx="4751200" cy="32194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9EBC8E-9E1B-F5EE-3F14-E197ACC7B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783" y="3548096"/>
            <a:ext cx="4781262" cy="30834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B2D417-9F3A-F249-9227-A8CAA73DC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55" y="3735916"/>
            <a:ext cx="6202017" cy="20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010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B75BF-ADF0-B87E-B4E5-2597F6C1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B24B95-93C6-A0B3-1161-2DC6BD56C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783" y="3606320"/>
            <a:ext cx="6800228" cy="1253673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63680F-7E34-F61E-B624-977F2F40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82" y="2187584"/>
            <a:ext cx="6130994" cy="62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56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7AE8F06-A42C-9B36-CF08-D6B721A6B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6103" r="-1" b="960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170673A-F074-878E-5A86-17C055A2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600">
                <a:solidFill>
                  <a:schemeClr val="bg1"/>
                </a:solidFill>
              </a:rPr>
              <a:t>Week10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D05183-0124-2A30-E4C5-F9DD7EED7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cv::Mat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Operator overloading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friend Functions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Conversion</a:t>
            </a:r>
          </a:p>
        </p:txBody>
      </p:sp>
      <p:sp>
        <p:nvSpPr>
          <p:cNvPr id="5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056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D0A02-B04C-6CFA-C4AB-11137B9E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Operator overloading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AA04788-73AB-84E6-4C8B-301907DA7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328" y="1772617"/>
            <a:ext cx="318684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DA465E-CC8D-3232-E083-BE564FD4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952" y="4883427"/>
            <a:ext cx="2213848" cy="14952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6662DD-245E-303F-A7FB-EDF7A4CD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38" y="1823889"/>
            <a:ext cx="4804243" cy="29263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8192F6-3043-8686-2C6D-371185A52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774" y="4963751"/>
            <a:ext cx="3330229" cy="8086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08C2CC-CE88-F104-C252-A3028D5D5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258" y="2674988"/>
            <a:ext cx="3717235" cy="12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E402E-C840-5847-E859-B9C633BC0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256" b="115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D9F1DE3-5C7C-3DB4-061D-2E0BD373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Week 01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4DF359-2D44-F724-29B3-1A6D7F985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</a:rPr>
              <a:t>“</a:t>
            </a:r>
            <a:r>
              <a:rPr lang="zh-CN" altLang="en-US">
                <a:solidFill>
                  <a:srgbClr val="FFFFFF"/>
                </a:solidFill>
              </a:rPr>
              <a:t>高级语言”</a:t>
            </a:r>
            <a:r>
              <a:rPr lang="en-US" altLang="zh-CN">
                <a:solidFill>
                  <a:srgbClr val="FFFFFF"/>
                </a:solidFill>
              </a:rPr>
              <a:t>C/C++</a:t>
            </a:r>
          </a:p>
        </p:txBody>
      </p:sp>
    </p:spTree>
    <p:extLst>
      <p:ext uri="{BB962C8B-B14F-4D97-AF65-F5344CB8AC3E}">
        <p14:creationId xmlns:p14="http://schemas.microsoft.com/office/powerpoint/2010/main" val="604657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7AD5E-FFCB-24E9-6FA1-1A59B801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Friend function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AB62EF-BD40-BC45-AF5D-87BD6C709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0708"/>
            <a:ext cx="529168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DA2185-C92D-5F74-2A3E-900E9098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158" y="808354"/>
            <a:ext cx="5160272" cy="24748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F365B4-15B4-72AD-26AF-AF0002F19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347" y="3507915"/>
            <a:ext cx="3909392" cy="31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877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ECBE8-A9CA-8BF0-B026-AA2221A5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User-defined Type </a:t>
            </a:r>
            <a:br>
              <a:rPr lang="en-US" altLang="zh-CN" dirty="0"/>
            </a:br>
            <a:r>
              <a:rPr lang="en-US" altLang="zh-CN" dirty="0"/>
              <a:t>Conversion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1E56C2E-BE38-AB02-ADE5-CC9C434AC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5410" y="1997904"/>
            <a:ext cx="5095233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26EE6F-7B17-8730-760A-8F665417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2996"/>
            <a:ext cx="4677869" cy="28624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BE9D99-625D-5ED1-8A1C-DC4B41D87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57" y="4635466"/>
            <a:ext cx="2527229" cy="19062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DC4A95-8C04-7010-ED2A-648E1592F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700" y="5011846"/>
            <a:ext cx="3466882" cy="15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514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3C4D5-4D53-67E0-5DCC-BF385C00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Increment and decrement</a:t>
            </a:r>
            <a:br>
              <a:rPr lang="en-US" altLang="zh-CN" dirty="0"/>
            </a:br>
            <a:r>
              <a:rPr lang="en-US" altLang="zh-CN" dirty="0"/>
              <a:t>operators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4E63AE-3ECA-5193-82F6-73625BDBC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252" y="2137051"/>
            <a:ext cx="6120599" cy="387438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28B9E0-D133-2868-698B-8E9EA624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77" y="1551263"/>
            <a:ext cx="2771775" cy="1171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D96414-5DA0-C76A-44B5-1F0344FE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04" y="2862263"/>
            <a:ext cx="4102169" cy="13839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3EFE7B-62FB-1005-010B-A75659FF0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318" y="4385627"/>
            <a:ext cx="4508430" cy="9308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E35AA3-0CBB-3500-FE94-4AD3AD38D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408" y="5473357"/>
            <a:ext cx="2759558" cy="13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306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图片 11" descr="文本&#10;&#10;中度可信度描述已自动生成">
            <a:extLst>
              <a:ext uri="{FF2B5EF4-FFF2-40B4-BE49-F238E27FC236}">
                <a16:creationId xmlns:a16="http://schemas.microsoft.com/office/drawing/2014/main" id="{5F6116EC-65F3-1868-6198-76038D56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99" y="457201"/>
            <a:ext cx="2533118" cy="2753390"/>
          </a:xfrm>
          <a:prstGeom prst="rect">
            <a:avLst/>
          </a:prstGeom>
        </p:spPr>
      </p:pic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A86DF1BD-A682-875F-46E8-921CB139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75" y="457200"/>
            <a:ext cx="2567535" cy="2753389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5B8CEB9F-2610-A175-051E-93FC6290C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970" y="457200"/>
            <a:ext cx="2409215" cy="2753389"/>
          </a:xfrm>
          <a:prstGeom prst="rect">
            <a:avLst/>
          </a:prstGeom>
        </p:spPr>
      </p:pic>
      <p:pic>
        <p:nvPicPr>
          <p:cNvPr id="7" name="图片 6" descr="文本&#10;&#10;中度可信度描述已自动生成">
            <a:extLst>
              <a:ext uri="{FF2B5EF4-FFF2-40B4-BE49-F238E27FC236}">
                <a16:creationId xmlns:a16="http://schemas.microsoft.com/office/drawing/2014/main" id="{30E96DC5-E9FC-3BC2-0847-F6B18B912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797" y="457200"/>
            <a:ext cx="2202710" cy="2753389"/>
          </a:xfrm>
          <a:prstGeom prst="rect">
            <a:avLst/>
          </a:prstGeom>
        </p:spPr>
      </p:pic>
      <p:pic>
        <p:nvPicPr>
          <p:cNvPr id="10" name="内容占位符 4" descr="应用程序&#10;&#10;低可信度描述已自动生成">
            <a:extLst>
              <a:ext uri="{FF2B5EF4-FFF2-40B4-BE49-F238E27FC236}">
                <a16:creationId xmlns:a16="http://schemas.microsoft.com/office/drawing/2014/main" id="{68AB1F2C-2424-9370-40FC-DFE908894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52" y="4486991"/>
            <a:ext cx="5602539" cy="8263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2E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BB41A4-9D63-2ADF-B688-85BEA751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081" y="4892039"/>
            <a:ext cx="5193748" cy="637124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>
                <a:solidFill>
                  <a:srgbClr val="FFFFFF"/>
                </a:solidFill>
              </a:rPr>
              <a:t>Test!</a:t>
            </a:r>
            <a:endParaRPr lang="zh-CN" altLang="en-US" sz="3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6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0740C-25DC-12ED-2C2E-0D78672E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03E56B-B384-3E15-1F76-ABE8FF9B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81" y="593172"/>
            <a:ext cx="8707339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0F05EB-EE5B-BA92-870E-6CFF4CF9C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42" y="5150403"/>
            <a:ext cx="75533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36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10F0B-01DD-CC17-8FCB-FEB1AAE1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4197FB-9824-614D-A470-28B5FEC0E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88" y="239575"/>
            <a:ext cx="751520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546D1B-11F1-1991-16D9-2DDFA4ED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96" y="4590913"/>
            <a:ext cx="4876800" cy="236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54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94B749-FF86-C6B7-2240-F6CFB1BE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altLang="zh-CN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2F7CE460-EE0C-E3F7-E8E9-63CE14991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752" b="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6" name="内容占位符 4" descr="文本&#10;&#10;描述已自动生成">
            <a:extLst>
              <a:ext uri="{FF2B5EF4-FFF2-40B4-BE49-F238E27FC236}">
                <a16:creationId xmlns:a16="http://schemas.microsoft.com/office/drawing/2014/main" id="{708E4334-9537-0F54-FA07-87E0F7867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" r="19690" b="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485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White arrows going to the red target">
            <a:extLst>
              <a:ext uri="{FF2B5EF4-FFF2-40B4-BE49-F238E27FC236}">
                <a16:creationId xmlns:a16="http://schemas.microsoft.com/office/drawing/2014/main" id="{F9B145F4-DF7D-E337-5975-B0E18C254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6DD96C-40D8-70EA-3AAE-3F5C8F4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420983"/>
            <a:ext cx="7848600" cy="1920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</a:rPr>
              <a:t>Week11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74B563-4044-C3D5-376F-24DF2ECDB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792531"/>
            <a:ext cx="5334000" cy="1089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</a:rPr>
              <a:t>Four important member functions</a:t>
            </a:r>
            <a:r>
              <a:rPr lang="zh-CN" altLang="en-US" sz="2800" dirty="0">
                <a:solidFill>
                  <a:srgbClr val="FFFFFF"/>
                </a:solidFill>
              </a:rPr>
              <a:t>，</a:t>
            </a:r>
            <a:r>
              <a:rPr lang="en-US" altLang="zh-CN" sz="2800" dirty="0">
                <a:solidFill>
                  <a:srgbClr val="FFFFFF"/>
                </a:solidFill>
              </a:rPr>
              <a:t>smart pointer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0801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4E6BD2-8E34-DE6E-F0CE-080F5265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8" y="379368"/>
            <a:ext cx="7861169" cy="33577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8B2A6D-F0D1-B37E-5C19-3BAD1680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630" y="3737114"/>
            <a:ext cx="8299269" cy="31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195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48BAB-28D6-E6AB-A8E7-A5711A84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Notice on Default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7356B5-6003-DC78-6C56-23203F561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57" y="1792494"/>
            <a:ext cx="6422469" cy="373366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C208EC-14CE-4498-716B-32D5DDDB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16" y="1486446"/>
            <a:ext cx="4578626" cy="13162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DAF5EA-DD1A-D614-8C58-176546050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945" y="4350593"/>
            <a:ext cx="3844142" cy="17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5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EA1A5857-0874-1767-02E6-47738BE14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19" y="451175"/>
            <a:ext cx="10905066" cy="42529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D84FBB-F65B-91AE-3636-BFE493C7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0" y="4704148"/>
            <a:ext cx="8334747" cy="173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2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4278-CD9E-8EBF-7951-E94DE5BF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31B63C-C189-432E-16EF-8F208130C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2125" y="2458278"/>
            <a:ext cx="4004439" cy="306932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1A1563-9D91-4CE1-C5DA-A7618A2B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6" y="1194536"/>
            <a:ext cx="5622235" cy="26962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D37574-52E2-4285-AA2F-880F4A650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887" y="4160877"/>
            <a:ext cx="5343055" cy="25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732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588EC-135C-45EA-F91A-17CD53FD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107"/>
            <a:ext cx="10515600" cy="1325563"/>
          </a:xfrm>
        </p:spPr>
        <p:txBody>
          <a:bodyPr/>
          <a:lstStyle/>
          <a:p>
            <a:r>
              <a:rPr lang="zh-CN" altLang="en-US" dirty="0"/>
              <a:t>浅拷贝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010690A-F00B-B226-449F-F3756D4B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70BB90-393F-9A08-0845-580012FF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182038"/>
            <a:ext cx="10164417" cy="56759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13E142-D682-245D-B45B-B4BBF5D03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739" y="3939443"/>
            <a:ext cx="4670355" cy="15010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410622-BC81-AE2B-4DDD-64B12AE9C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740" y="5641989"/>
            <a:ext cx="4259191" cy="9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233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3663C-33F0-59CB-D029-7DA283E4A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2B90D2-11D5-AC32-677D-35F31BF10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248" y="2461729"/>
            <a:ext cx="5255496" cy="356138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2576B7-12F6-72C2-6007-350DE2DCB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7461"/>
            <a:ext cx="5402862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261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EA62C-4DA1-FCDB-C62C-5BE54CB3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深拷贝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040257-8A60-FE9C-B823-809ECEBB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482" y="1792495"/>
            <a:ext cx="609376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441B5C-FCEE-78CD-F2B4-216DEBF46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10" y="2616228"/>
            <a:ext cx="4074008" cy="247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71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94387-2085-7D72-BD57-13ED235F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0B280D-F6E2-D228-5FBF-C3C3C4035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62" y="1941535"/>
            <a:ext cx="6207403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8B81B0-C888-EC36-F84E-12492BC6E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762" y="1690688"/>
            <a:ext cx="4391776" cy="463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090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9A350-ECD6-DA82-A0DD-84451BCFE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 Copy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3751C7-DCCF-4F47-BB79-60F0C04AA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49" y="1975885"/>
            <a:ext cx="6813885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EDEA81-8DDD-081F-3D7C-0276CD218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613" y="1690688"/>
            <a:ext cx="3024187" cy="24743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5FDF0E-C17B-00EB-46C1-5608F43D5C2C}"/>
              </a:ext>
            </a:extLst>
          </p:cNvPr>
          <p:cNvSpPr txBox="1"/>
          <p:nvPr/>
        </p:nvSpPr>
        <p:spPr>
          <a:xfrm>
            <a:off x="7673009" y="5002696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Project4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154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61B42-CF1E-E2A8-86FE-3C163E79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Smart Pointers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C1F2FB-8850-FF4D-9837-D2270435A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53" y="1426990"/>
            <a:ext cx="6596269" cy="243991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FC0512-BB9D-B67F-05A7-293A2370E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8" y="4025181"/>
            <a:ext cx="6877878" cy="26244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A69712-17FD-88C3-EC29-D6DAA2908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13" y="5031115"/>
            <a:ext cx="4877007" cy="1509868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A891BAD8-6371-0280-A998-893094750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391" y="3128375"/>
            <a:ext cx="3849757" cy="8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64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1EF70-B7FE-74A7-17BB-33EF3F33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A45B819-E0A0-5D61-E4E7-435AAA316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98" y="1272899"/>
            <a:ext cx="9574412" cy="4524927"/>
          </a:xfrm>
        </p:spPr>
      </p:pic>
    </p:spTree>
    <p:extLst>
      <p:ext uri="{BB962C8B-B14F-4D97-AF65-F5344CB8AC3E}">
        <p14:creationId xmlns:p14="http://schemas.microsoft.com/office/powerpoint/2010/main" val="40677881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9960B-918D-BA52-DC8D-84FCCD6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B3838B-24A1-CD1C-F34E-F830457BE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359" y="1825625"/>
            <a:ext cx="8681282" cy="4351338"/>
          </a:xfrm>
        </p:spPr>
      </p:pic>
    </p:spTree>
    <p:extLst>
      <p:ext uri="{BB962C8B-B14F-4D97-AF65-F5344CB8AC3E}">
        <p14:creationId xmlns:p14="http://schemas.microsoft.com/office/powerpoint/2010/main" val="31977513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61C72-8DAA-4683-5458-8255B774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78CEC1-FEE9-DDBB-1C52-A87175DF5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168" y="513902"/>
            <a:ext cx="9339227" cy="5978973"/>
          </a:xfrm>
        </p:spPr>
      </p:pic>
    </p:spTree>
    <p:extLst>
      <p:ext uri="{BB962C8B-B14F-4D97-AF65-F5344CB8AC3E}">
        <p14:creationId xmlns:p14="http://schemas.microsoft.com/office/powerpoint/2010/main" val="1895749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AF5F8-1A21-1AA1-DE9F-746427D4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827"/>
            <a:ext cx="10515600" cy="1325563"/>
          </a:xfrm>
        </p:spPr>
        <p:txBody>
          <a:bodyPr/>
          <a:lstStyle/>
          <a:p>
            <a:r>
              <a:rPr lang="zh-CN" altLang="en-US" dirty="0"/>
              <a:t>几种</a:t>
            </a:r>
            <a:r>
              <a:rPr lang="en-US" altLang="zh-CN" dirty="0"/>
              <a:t>error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7DA265-24DC-0F1E-F793-6FB13BFD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9" y="1214178"/>
            <a:ext cx="4719532" cy="2660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28DADE-9AD8-A1CE-337C-90586550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53" y="1144886"/>
            <a:ext cx="5015786" cy="2799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19F925-AEEC-48E7-7984-330B4651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076" y="3944119"/>
            <a:ext cx="4703849" cy="26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497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19DA5-02DC-40E5-C4B5-004122E9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D5C54D-5C9F-94E5-54E5-EB4EECB36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512" y="1825625"/>
            <a:ext cx="7488975" cy="4351338"/>
          </a:xfrm>
        </p:spPr>
      </p:pic>
    </p:spTree>
    <p:extLst>
      <p:ext uri="{BB962C8B-B14F-4D97-AF65-F5344CB8AC3E}">
        <p14:creationId xmlns:p14="http://schemas.microsoft.com/office/powerpoint/2010/main" val="37923347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112CE-36FB-2308-293E-C9B3FEE1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04B3FE7-2C6F-FDC8-76E4-F65C7CB7E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815" y="1825625"/>
            <a:ext cx="8844369" cy="4351338"/>
          </a:xfrm>
        </p:spPr>
      </p:pic>
    </p:spTree>
    <p:extLst>
      <p:ext uri="{BB962C8B-B14F-4D97-AF65-F5344CB8AC3E}">
        <p14:creationId xmlns:p14="http://schemas.microsoft.com/office/powerpoint/2010/main" val="38306356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52F4D-7064-B23A-125D-836B1D1C2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" b="1361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72C042-699C-CFE8-9D00-68D71AF38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>
                <a:solidFill>
                  <a:srgbClr val="FFFFFF"/>
                </a:solidFill>
              </a:rPr>
              <a:t>Week12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80EA3F-2FD0-5D90-33AD-BA50725C4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</a:rPr>
              <a:t>Derived Classes</a:t>
            </a:r>
          </a:p>
        </p:txBody>
      </p:sp>
    </p:spTree>
    <p:extLst>
      <p:ext uri="{BB962C8B-B14F-4D97-AF65-F5344CB8AC3E}">
        <p14:creationId xmlns:p14="http://schemas.microsoft.com/office/powerpoint/2010/main" val="42263800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2C274-1F0C-6AB9-8178-62311379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Derived Classes</a:t>
            </a:r>
            <a:r>
              <a:rPr lang="zh-CN" altLang="en-US" dirty="0"/>
              <a:t>派生类：继承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8B330C-1F5E-46BB-C2A3-06CF1952E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788" y="1774109"/>
            <a:ext cx="6635214" cy="4351338"/>
          </a:xfrm>
        </p:spPr>
      </p:pic>
    </p:spTree>
    <p:extLst>
      <p:ext uri="{BB962C8B-B14F-4D97-AF65-F5344CB8AC3E}">
        <p14:creationId xmlns:p14="http://schemas.microsoft.com/office/powerpoint/2010/main" val="36742939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F53AA-4D10-DC5E-64B3-634CA313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E11AD0-F9C8-491E-6960-74B5886D3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8448" y="1899775"/>
            <a:ext cx="5854521" cy="147527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009158-E699-25EF-368B-FCDC659F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69" y="2162862"/>
            <a:ext cx="5004203" cy="42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019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41569-272E-944C-9580-A8DB2D17C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Access Control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527A548-3309-E500-7111-0B55CB3E1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50" y="1800159"/>
            <a:ext cx="5501210" cy="313413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374820-3738-D882-38AE-5BD3DAAE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30" y="1618842"/>
            <a:ext cx="5360431" cy="22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576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9528F-07FC-0D96-F9D7-D7E196D9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085C78-A54B-D4E2-F187-9139865B6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490" y="1825625"/>
            <a:ext cx="9051019" cy="4351338"/>
          </a:xfrm>
        </p:spPr>
      </p:pic>
    </p:spTree>
    <p:extLst>
      <p:ext uri="{BB962C8B-B14F-4D97-AF65-F5344CB8AC3E}">
        <p14:creationId xmlns:p14="http://schemas.microsoft.com/office/powerpoint/2010/main" val="19866773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E0634B-5E35-190C-AA7F-E5205BF4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Virtual Functions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38DB6C-197B-64FA-097B-AFA2718ED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4076" y="2108701"/>
            <a:ext cx="4221461" cy="179002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2C34A9-002D-B8E3-BCC5-3AF04022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1" y="2191340"/>
            <a:ext cx="3581985" cy="32101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EB3FA3-85B4-D85D-FAA1-703BBBD9E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682" y="2243274"/>
            <a:ext cx="3396401" cy="37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876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1ED7B-8368-BC1E-1D33-FAB25F62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如果不用虚拟类：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921B32-6E44-A6AC-0A41-4FF470D15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675" y="1740717"/>
            <a:ext cx="366263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51B781-7596-AAAC-F4DE-F9062C47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817" y="1851649"/>
            <a:ext cx="5696630" cy="11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658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E8320-8495-C22D-F8C3-8933CB50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D49902-158A-3316-5F47-25378B441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667" y="814634"/>
            <a:ext cx="3187975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813449-5795-AE43-EC93-6DA4425B7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9" y="5306388"/>
            <a:ext cx="4082602" cy="8295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7E9958-1E7F-3CEA-90E6-0D1C98CA3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478" y="595648"/>
            <a:ext cx="5941325" cy="56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5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D7197-113B-CEBD-6087-70B49470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预编译</a:t>
            </a:r>
            <a:r>
              <a:rPr lang="en-US" altLang="zh-CN" dirty="0"/>
              <a:t>&amp;</a:t>
            </a:r>
            <a:r>
              <a:rPr lang="zh-CN" altLang="en-US" dirty="0"/>
              <a:t>宏</a:t>
            </a:r>
            <a:r>
              <a:rPr lang="en-US" altLang="zh-CN" dirty="0"/>
              <a:t>&amp;</a:t>
            </a:r>
            <a:r>
              <a:rPr lang="zh-CN" altLang="en-US" dirty="0"/>
              <a:t>声明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C2D4EC-21AD-6849-0213-B82BD61D4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122" y="1690688"/>
            <a:ext cx="5510253" cy="302421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AB53D0-2A02-04EC-D633-2549EF9B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134" y="2715926"/>
            <a:ext cx="4071612" cy="16450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1A8C59-3DDB-D446-9482-183E0C9DD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241" y="4584172"/>
            <a:ext cx="5938881" cy="21717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E79517-5B93-5F84-68AF-07C2E54B0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21" y="421880"/>
            <a:ext cx="4454284" cy="21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314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AE9C1-9F4E-7CE5-CC18-C947A9DE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AE7C61-B273-3365-CE72-7C09434BB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896" y="1690688"/>
            <a:ext cx="8028904" cy="1490849"/>
          </a:xfrm>
        </p:spPr>
      </p:pic>
    </p:spTree>
    <p:extLst>
      <p:ext uri="{BB962C8B-B14F-4D97-AF65-F5344CB8AC3E}">
        <p14:creationId xmlns:p14="http://schemas.microsoft.com/office/powerpoint/2010/main" val="35111514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9D3B0-9B26-7D7A-55DD-6DF8D0D63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A3DB851-ADFA-8383-2A23-45A80C422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675" y="74098"/>
            <a:ext cx="3919305" cy="624942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2DC80B-4431-B1A9-847B-32AF713E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96" y="1847400"/>
            <a:ext cx="6236259" cy="199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925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10757-611D-5BB3-5590-88B0429E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Inheritance and Dynamic </a:t>
            </a:r>
            <a:br>
              <a:rPr lang="en-US" altLang="zh-CN" dirty="0"/>
            </a:br>
            <a:r>
              <a:rPr lang="en-US" altLang="zh-CN" dirty="0"/>
              <a:t>Memory Allocation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1F47E6-59E4-28BE-ED2F-23BA24600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64" y="1980171"/>
            <a:ext cx="6940360" cy="325928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75BE06-4FCD-E563-AC6A-27CF0E3E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563" y="2477887"/>
            <a:ext cx="4074286" cy="321327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9F89CF3-8A23-562B-28A0-ADCF9AAE25BB}"/>
              </a:ext>
            </a:extLst>
          </p:cNvPr>
          <p:cNvSpPr txBox="1">
            <a:spLocks/>
          </p:cNvSpPr>
          <p:nvPr/>
        </p:nvSpPr>
        <p:spPr>
          <a:xfrm>
            <a:off x="398172" y="54436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重新定义</a:t>
            </a:r>
            <a:r>
              <a:rPr lang="en-US" altLang="zh-CN"/>
              <a:t>copy Con</a:t>
            </a:r>
            <a:r>
              <a:rPr lang="zh-CN" altLang="en-US"/>
              <a:t>和动态内存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3557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6F55C-7F9D-3A1F-8C3A-C8104386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86119A-1059-2191-C459-7F0CD0BA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3" y="0"/>
            <a:ext cx="3895513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629F28-366A-2197-4AA5-929A6C07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041" y="5024310"/>
            <a:ext cx="1866430" cy="5251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FD2B55-0BA9-AC6D-73CD-C32852C55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994" y="103031"/>
            <a:ext cx="3126368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4C9AA19-59B5-FDBB-2752-5A03987F4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814" y="5286876"/>
            <a:ext cx="2119580" cy="3859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B3794C7-BB66-84C3-6058-93C5F1DAF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0409" y="71733"/>
            <a:ext cx="2877809" cy="61848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86CB30-F59E-FB54-A83F-3B09B1B91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2483" y="4517890"/>
            <a:ext cx="2011317" cy="49843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029319C-4750-2216-BAAA-AE732031FA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414" y="6329418"/>
            <a:ext cx="5059586" cy="4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382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28A43-E02E-7232-38DA-393D474D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重写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6C4DF6-FE4A-28AC-9C10-A59606B84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3568" y="2293782"/>
            <a:ext cx="5537726" cy="334390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95A913-2ED9-FA90-E150-599F8841C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6" y="1803041"/>
            <a:ext cx="6252861" cy="42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727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D34E25DC-F45E-2559-86C4-5E9F10BA4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084" b="1364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B2F9949-30C3-B3A9-4220-A4E7F125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Week13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922F57-928F-952C-66EE-3B3DD896E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8181" y="3514853"/>
            <a:ext cx="9795637" cy="20570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</a:rPr>
              <a:t>Class Templates</a:t>
            </a:r>
          </a:p>
        </p:txBody>
      </p:sp>
    </p:spTree>
    <p:extLst>
      <p:ext uri="{BB962C8B-B14F-4D97-AF65-F5344CB8AC3E}">
        <p14:creationId xmlns:p14="http://schemas.microsoft.com/office/powerpoint/2010/main" val="18009705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6C68D-A174-04F0-A6DD-91ABE53B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 Templates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42E0B2-F535-7018-CBCF-BEFC98460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735" y="1941535"/>
            <a:ext cx="659855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495B53-8D69-8A97-9585-9BB925C34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187" y="801257"/>
            <a:ext cx="3690400" cy="8894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8F35EA-9C5B-6AC0-7A5D-C97822FE4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186" y="1941534"/>
            <a:ext cx="4029523" cy="36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833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459FD-8255-BE68-7B4E-CB32D10B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Template Non-Type </a:t>
            </a:r>
            <a:br>
              <a:rPr lang="en-US" altLang="zh-CN" dirty="0"/>
            </a:br>
            <a:r>
              <a:rPr lang="en-US" altLang="zh-CN" dirty="0"/>
              <a:t>Parameters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9181A4-0A5A-79E1-F8F4-64BD0B197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0437" y="2137928"/>
            <a:ext cx="4912217" cy="191244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0CC966-ED7B-75A1-B11F-609039945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2" y="2222340"/>
            <a:ext cx="6312794" cy="34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932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0C807-8EF8-697D-ACE8-8555ED65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0CCBE9-7AEE-63B5-3623-3304C4F12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674" y="1690688"/>
            <a:ext cx="2725935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B22D43-E2A3-6181-3D7E-E1D03A762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728" y="1424837"/>
            <a:ext cx="58465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64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569F5-9FB7-5093-1F94-4E8F9DEA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BFFD7C-44CC-DA3C-3BB7-E43B7CDDC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353" y="59296"/>
            <a:ext cx="5935447" cy="352812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9AAB66-F503-8DCE-D23C-B26C17CD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3" y="164178"/>
            <a:ext cx="5334550" cy="35732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12FD3E-D6CF-A852-C189-B6046C050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01" y="3639607"/>
            <a:ext cx="4016653" cy="31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46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1F09C-5540-D9CD-1E86-8B800054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1B14C0-75D0-96F8-9DFC-B62BB1536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37E0FB-B0D0-B1D1-94E3-73E88601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8" y="3742528"/>
            <a:ext cx="5594902" cy="23051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57F72F-72B5-4836-3342-559489AA5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043" y="3813234"/>
            <a:ext cx="5625647" cy="21637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43CFD5-D856-7010-D85E-B818E9EB4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39" y="947424"/>
            <a:ext cx="4268283" cy="20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299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8A345-D488-2021-8797-4F73E0F6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部分专门化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49C33E-F623-B343-8EF2-D654D7519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79" y="1600243"/>
            <a:ext cx="7418566" cy="5066483"/>
          </a:xfrm>
        </p:spPr>
      </p:pic>
    </p:spTree>
    <p:extLst>
      <p:ext uri="{BB962C8B-B14F-4D97-AF65-F5344CB8AC3E}">
        <p14:creationId xmlns:p14="http://schemas.microsoft.com/office/powerpoint/2010/main" val="42734540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46687-E9E9-439C-1A95-59C21307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73918-3410-5105-CE14-E6B7FBA9F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string</a:t>
            </a:r>
          </a:p>
          <a:p>
            <a:r>
              <a:rPr lang="en-US" altLang="zh-CN" dirty="0"/>
              <a:t>array</a:t>
            </a:r>
          </a:p>
          <a:p>
            <a:r>
              <a:rPr lang="en-US" altLang="zh-CN" dirty="0"/>
              <a:t>allocator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D03B7E-7277-BB77-44B4-2D4BBB49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43" y="3322749"/>
            <a:ext cx="4758473" cy="30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327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768701-C30B-36B9-84A8-EDE106EE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B1DC05-3923-CD9B-38FA-6724160BF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720" y="692574"/>
            <a:ext cx="9147371" cy="4819583"/>
          </a:xfrm>
        </p:spPr>
      </p:pic>
    </p:spTree>
    <p:extLst>
      <p:ext uri="{BB962C8B-B14F-4D97-AF65-F5344CB8AC3E}">
        <p14:creationId xmlns:p14="http://schemas.microsoft.com/office/powerpoint/2010/main" val="387175053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E9AB9-79CA-3B7C-7177-B62F6184C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05AB83-B412-03FF-D2FA-526BB4600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813" y="1825625"/>
            <a:ext cx="8342374" cy="4351338"/>
          </a:xfrm>
        </p:spPr>
      </p:pic>
    </p:spTree>
    <p:extLst>
      <p:ext uri="{BB962C8B-B14F-4D97-AF65-F5344CB8AC3E}">
        <p14:creationId xmlns:p14="http://schemas.microsoft.com/office/powerpoint/2010/main" val="16798558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279C3-258B-D9CD-07F5-EC60FBEC9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736C95E-CCC8-7BF1-DC3C-6189184A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>
                <a:solidFill>
                  <a:srgbClr val="FFFFFF"/>
                </a:solidFill>
              </a:rPr>
              <a:t>Week14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273955-B8A7-9322-82FF-CFFE6F39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</a:rPr>
              <a:t>stdio assert try catch throw</a:t>
            </a:r>
          </a:p>
        </p:txBody>
      </p:sp>
    </p:spTree>
    <p:extLst>
      <p:ext uri="{BB962C8B-B14F-4D97-AF65-F5344CB8AC3E}">
        <p14:creationId xmlns:p14="http://schemas.microsoft.com/office/powerpoint/2010/main" val="6784389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2F110-017A-50A0-2247-77E6839F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 Output Stream and </a:t>
            </a:r>
            <a:br>
              <a:rPr lang="en-US" altLang="zh-CN" dirty="0"/>
            </a:br>
            <a:r>
              <a:rPr lang="en-US" altLang="zh-CN" dirty="0"/>
              <a:t>Standard Error Stream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1CBC0B8-1A8A-45F9-A2CA-328C1D890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638" y="1977232"/>
            <a:ext cx="5158336" cy="2172738"/>
          </a:xfrm>
        </p:spPr>
      </p:pic>
    </p:spTree>
    <p:extLst>
      <p:ext uri="{BB962C8B-B14F-4D97-AF65-F5344CB8AC3E}">
        <p14:creationId xmlns:p14="http://schemas.microsoft.com/office/powerpoint/2010/main" val="24246055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B2590-CE08-D271-C1D4-03FB42CBE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A1E79F3-8693-CBED-B0E8-29054760A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117" y="1825625"/>
            <a:ext cx="7161832" cy="4317598"/>
          </a:xfrm>
        </p:spPr>
      </p:pic>
    </p:spTree>
    <p:extLst>
      <p:ext uri="{BB962C8B-B14F-4D97-AF65-F5344CB8AC3E}">
        <p14:creationId xmlns:p14="http://schemas.microsoft.com/office/powerpoint/2010/main" val="7184131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32E66-093A-8072-44FF-0AAAC0D8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assert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596E4F-AD7E-21AB-B75B-6D8DACC6E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819" y="1755287"/>
            <a:ext cx="4879560" cy="3254375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0D42AB-2224-8C4E-4214-D3C8B3A1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468" y="1987526"/>
            <a:ext cx="6096000" cy="312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289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C5E81-A4A1-A2CF-7050-B7533CDEE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Exceptions(only in C++)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361BEC-8D04-4735-EECB-B091E9184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7410" y="1802179"/>
            <a:ext cx="558745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1C6325-ADE6-51E2-32C4-59BA20BC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2" y="1631384"/>
            <a:ext cx="5667779" cy="27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892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416D5-C8B6-A521-EDC9-BB2676FF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try block can be followed by multiple catch blocks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07CBFE-F1C4-E855-7DC2-16D21B7B2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410" y="2032634"/>
            <a:ext cx="3973513" cy="231847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D3260E-036F-D5CC-2D72-BDF2F24D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91" y="1191298"/>
            <a:ext cx="4239968" cy="11893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2289B4-FBAB-0333-68A9-A41853025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858" y="4693057"/>
            <a:ext cx="4219575" cy="1781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9D0B3C-1CDB-239B-BE66-1AC4B8777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912" y="2433288"/>
            <a:ext cx="3281986" cy="40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43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4F976-EE41-66F3-8258-661223CA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怎么链接的？怎么编译的？怎么启动的？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811D6-3505-EC21-E5A2-BFDCE4CE2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详见</a:t>
            </a:r>
            <a:r>
              <a:rPr lang="en-US" altLang="zh-CN" dirty="0"/>
              <a:t>Project2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E569D1-4F84-2621-B7CC-ECE4174B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640" y="2802924"/>
            <a:ext cx="5986506" cy="3362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91BF21-2E79-AEE5-A3ED-04EADEFB9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0" y="2553920"/>
            <a:ext cx="5196440" cy="38603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575278-0F9E-8A49-44B9-262AC79BF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429" y="1501068"/>
            <a:ext cx="3295322" cy="137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544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1A2AB-6F6F-A11E-330F-3523120A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在哪里处理异常？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FC2070-D56C-B6E5-8BD0-4DDDC0D8B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282" y="1859142"/>
            <a:ext cx="6340921" cy="3659455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9E7068-4B88-7E50-3F55-6D166A2DE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724" y="4173532"/>
            <a:ext cx="7166891" cy="24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308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45673-B8EB-EAE8-BECE-9EFB00C7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D1B872-37DA-7976-A0C2-F225CD294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779" y="460464"/>
            <a:ext cx="7209727" cy="6025229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24EFD3-0E15-AC5E-121E-389CDB03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61" y="2271701"/>
            <a:ext cx="3753057" cy="26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141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58182-2E58-EDB0-B962-8F696C3DC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8696B1-CE25-D405-859E-821DC1043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8504"/>
            <a:ext cx="7800076" cy="4351338"/>
          </a:xfrm>
        </p:spPr>
      </p:pic>
    </p:spTree>
    <p:extLst>
      <p:ext uri="{BB962C8B-B14F-4D97-AF65-F5344CB8AC3E}">
        <p14:creationId xmlns:p14="http://schemas.microsoft.com/office/powerpoint/2010/main" val="41283891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AB687-F8B0-58C4-1EEF-3B5968D9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3FB970-CC39-5139-BE2F-28A799650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744" y="1786548"/>
            <a:ext cx="3629249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2604DD-B7A1-9092-BF9A-94F3853C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341" y="2166870"/>
            <a:ext cx="3633787" cy="33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133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172CF-B0B4-1760-50E6-DE3F5B93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67CDF9-FD3A-FFA3-4F3A-DECBB87E1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202" y="1825625"/>
            <a:ext cx="7689595" cy="4351338"/>
          </a:xfrm>
        </p:spPr>
      </p:pic>
    </p:spTree>
    <p:extLst>
      <p:ext uri="{BB962C8B-B14F-4D97-AF65-F5344CB8AC3E}">
        <p14:creationId xmlns:p14="http://schemas.microsoft.com/office/powerpoint/2010/main" val="20710403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C64C8-BF06-35EF-7ED7-E8663AF8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E62840-628D-461D-D1C4-7C6987F61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27" y="222496"/>
            <a:ext cx="643295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A9DF0F-CF91-7976-6169-FFF98D4F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605" y="2079937"/>
            <a:ext cx="6297792" cy="36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831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66D22-76AE-EF8D-C4C8-6BC507C3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A5A57D-5913-4548-0F30-AAC72FFD7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9" y="1419131"/>
            <a:ext cx="6137919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A10354-E9A7-15E1-7C3F-ECFA30D90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4852"/>
            <a:ext cx="5543946" cy="31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996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66A4C-385D-6506-1349-9FC0B988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119509-6DF0-E043-F850-24D357633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109" y="788581"/>
            <a:ext cx="6813062" cy="1483256"/>
          </a:xfrm>
        </p:spPr>
      </p:pic>
    </p:spTree>
    <p:extLst>
      <p:ext uri="{BB962C8B-B14F-4D97-AF65-F5344CB8AC3E}">
        <p14:creationId xmlns:p14="http://schemas.microsoft.com/office/powerpoint/2010/main" val="32264635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EF4F0-0865-DC20-680D-EF420AC9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48CA95E-52C2-9C59-4C3C-183CF8CF8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81" y="730921"/>
            <a:ext cx="7264106" cy="4351338"/>
          </a:xfrm>
        </p:spPr>
      </p:pic>
    </p:spTree>
    <p:extLst>
      <p:ext uri="{BB962C8B-B14F-4D97-AF65-F5344CB8AC3E}">
        <p14:creationId xmlns:p14="http://schemas.microsoft.com/office/powerpoint/2010/main" val="32777404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卡通人物&#10;&#10;低可信度描述已自动生成">
            <a:extLst>
              <a:ext uri="{FF2B5EF4-FFF2-40B4-BE49-F238E27FC236}">
                <a16:creationId xmlns:a16="http://schemas.microsoft.com/office/drawing/2014/main" id="{CD964BBD-31A9-CE18-E570-416FE34E5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" r="99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FDD0DE-72C4-DC50-8DC5-56EDE71E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>
                <a:solidFill>
                  <a:srgbClr val="FFFFFF"/>
                </a:solidFill>
              </a:rPr>
              <a:t>Week15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E5DEB0-11CE-6AF0-3EED-A825BB617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Friend Function</a:t>
            </a:r>
          </a:p>
        </p:txBody>
      </p:sp>
    </p:spTree>
    <p:extLst>
      <p:ext uri="{BB962C8B-B14F-4D97-AF65-F5344CB8AC3E}">
        <p14:creationId xmlns:p14="http://schemas.microsoft.com/office/powerpoint/2010/main" val="1776316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4CDFE-C24C-3A72-E047-6AD03EA2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</a:t>
            </a:r>
            <a:r>
              <a:rPr lang="en-US" altLang="zh-CN" dirty="0"/>
              <a:t>I/O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0D984A-F291-17A2-2721-7FC7E48C2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996" y="1877232"/>
            <a:ext cx="5214976" cy="3167086"/>
          </a:xfr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A9C5DCF-A170-D502-5337-864231262E4D}"/>
              </a:ext>
            </a:extLst>
          </p:cNvPr>
          <p:cNvGrpSpPr/>
          <p:nvPr/>
        </p:nvGrpSpPr>
        <p:grpSpPr>
          <a:xfrm>
            <a:off x="6150774" y="971205"/>
            <a:ext cx="4918647" cy="1552358"/>
            <a:chOff x="6693108" y="2629738"/>
            <a:chExt cx="4918647" cy="155235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C043E8C-08FC-80D7-1C27-FF32346101C9}"/>
                </a:ext>
              </a:extLst>
            </p:cNvPr>
            <p:cNvSpPr txBox="1"/>
            <p:nvPr/>
          </p:nvSpPr>
          <p:spPr>
            <a:xfrm>
              <a:off x="6693108" y="2629738"/>
              <a:ext cx="4918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altLang="zh-CN" sz="1800" dirty="0">
                  <a:solidFill>
                    <a:srgbClr val="548235"/>
                  </a:solidFill>
                  <a:effectLst/>
                  <a:latin typeface="Courier New" panose="02070309020205020404" pitchFamily="49" charset="0"/>
                </a:rPr>
                <a:t>printf("Hello, value = %d\n", v);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58E0460-163E-2982-5711-CB16C9F3F505}"/>
                </a:ext>
              </a:extLst>
            </p:cNvPr>
            <p:cNvSpPr txBox="1"/>
            <p:nvPr/>
          </p:nvSpPr>
          <p:spPr>
            <a:xfrm>
              <a:off x="6693108" y="3535765"/>
              <a:ext cx="42890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548235"/>
                  </a:solidFill>
                  <a:effectLst/>
                  <a:latin typeface="Courier New" panose="02070309020205020404" pitchFamily="49" charset="0"/>
                </a:rPr>
                <a:t>int v; </a:t>
              </a:r>
              <a:endParaRPr lang="en-US" altLang="zh-CN" dirty="0"/>
            </a:p>
            <a:p>
              <a:r>
                <a:rPr lang="en-US" altLang="zh-CN" sz="1800" dirty="0">
                  <a:solidFill>
                    <a:srgbClr val="548235"/>
                  </a:solidFill>
                  <a:effectLst/>
                  <a:latin typeface="Courier New" panose="02070309020205020404" pitchFamily="49" charset="0"/>
                </a:rPr>
                <a:t>int ret = </a:t>
              </a:r>
              <a:r>
                <a:rPr lang="en-US" altLang="zh-CN" sz="1800" dirty="0" err="1">
                  <a:solidFill>
                    <a:srgbClr val="548235"/>
                  </a:solidFill>
                  <a:effectLst/>
                  <a:latin typeface="Courier New" panose="02070309020205020404" pitchFamily="49" charset="0"/>
                </a:rPr>
                <a:t>scanf</a:t>
              </a:r>
              <a:r>
                <a:rPr lang="en-US" altLang="zh-CN" sz="1800" dirty="0">
                  <a:solidFill>
                    <a:srgbClr val="548235"/>
                  </a:solidFill>
                  <a:effectLst/>
                  <a:latin typeface="Courier New" panose="02070309020205020404" pitchFamily="49" charset="0"/>
                </a:rPr>
                <a:t>("%d", &amp;v);</a:t>
              </a:r>
              <a:endParaRPr lang="zh-CN" alt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05342DB-BAEA-5372-7B4B-1BF944F2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0107"/>
            <a:ext cx="5782494" cy="39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512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23E97-CDB8-48D1-E71C-95F29E3E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151D4E9-D8BD-A5A7-6C38-89FB2E67D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956" y="609882"/>
            <a:ext cx="4409258" cy="184516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344AD5-AD96-DE41-346D-580E0E5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68" y="2347229"/>
            <a:ext cx="7349775" cy="39793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B991A8B-35E5-FA17-831E-1C9C8FC06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127" y="5383280"/>
            <a:ext cx="4813545" cy="12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326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E49AA-9951-3521-1A5C-2FAF1F52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5C9B57-DAE0-5F05-DC1D-869A73D81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351" y="550908"/>
            <a:ext cx="548958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4F8781-BA03-A08B-C53E-2796DE39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05" y="1939343"/>
            <a:ext cx="6086944" cy="12173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459D6C-DC91-517B-22C0-8B73433A7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053" y="4159473"/>
            <a:ext cx="5452747" cy="20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24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829DD-AD35-71CF-80EE-380AD70F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225339C-3133-8B3C-CE25-6CA8494DD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061" y="215766"/>
            <a:ext cx="7333794" cy="6391096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5F9B75-12D8-BB66-5ECB-CCD6DF4B4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97" y="1607049"/>
            <a:ext cx="4857146" cy="182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68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4FCBF-4EEF-7E82-AD3B-2DB422B7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Nested Types</a:t>
            </a:r>
            <a:r>
              <a:rPr lang="zh-CN" altLang="en-US" dirty="0"/>
              <a:t>嵌套类型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12F2B6-7F52-9DBD-8D42-326B6F03E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887" y="1690688"/>
            <a:ext cx="703104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131EAF-AD8B-39C2-4AA4-222DAE68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87447"/>
            <a:ext cx="8283262" cy="6379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DD59BC-2462-F073-513B-488A8E4B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626" y="2875503"/>
            <a:ext cx="4610837" cy="120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33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AB512-2371-1876-907C-C78AA5E5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9AFDB1-AA21-D174-3AA1-A22C6BF35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931" y="1799867"/>
            <a:ext cx="6985851" cy="4351338"/>
          </a:xfrm>
        </p:spPr>
      </p:pic>
    </p:spTree>
    <p:extLst>
      <p:ext uri="{BB962C8B-B14F-4D97-AF65-F5344CB8AC3E}">
        <p14:creationId xmlns:p14="http://schemas.microsoft.com/office/powerpoint/2010/main" val="40003831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737A9-F96F-43B3-B92B-7C0CE5DA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RTTI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D09A0F-E7A8-7803-7E7C-2407C8DD3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6434" y="2262969"/>
            <a:ext cx="7839132" cy="3476650"/>
          </a:xfrm>
        </p:spPr>
      </p:pic>
    </p:spTree>
    <p:extLst>
      <p:ext uri="{BB962C8B-B14F-4D97-AF65-F5344CB8AC3E}">
        <p14:creationId xmlns:p14="http://schemas.microsoft.com/office/powerpoint/2010/main" val="13942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E3299-0EBC-1461-3155-493938B0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DBF51-7DB4-93E3-2F53-A35215CF5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6A60C3-AE91-6A03-C38A-A96BADEE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60" y="1621320"/>
            <a:ext cx="4908238" cy="41389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8B71E8-8A15-9ABB-6808-448D058B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964" y="2379295"/>
            <a:ext cx="5665076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5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9F1DE3-5C7C-3DB4-061D-2E0BD373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Week 02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4DF359-2D44-F724-29B3-1A6D7F985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0817" y="4409960"/>
            <a:ext cx="4508641" cy="111641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zh-CN" alt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数据类型</a:t>
            </a:r>
          </a:p>
        </p:txBody>
      </p:sp>
      <p:sp>
        <p:nvSpPr>
          <p:cNvPr id="2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17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18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9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1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2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3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24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90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1BE68B-60D9-E789-77F8-205B0074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zh-CN" sz="5400"/>
              <a:t>About this lecture</a:t>
            </a:r>
            <a:endParaRPr lang="zh-CN" altLang="en-US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53E75-F895-730E-BF05-09B72105C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119968" cy="3410712"/>
          </a:xfrm>
        </p:spPr>
        <p:txBody>
          <a:bodyPr anchor="t">
            <a:normAutofit/>
          </a:bodyPr>
          <a:lstStyle/>
          <a:p>
            <a:r>
              <a:rPr lang="en-US" altLang="zh-CN" sz="2400" dirty="0"/>
              <a:t>C/C++</a:t>
            </a:r>
            <a:r>
              <a:rPr lang="zh-CN" altLang="en-US" sz="2400" dirty="0"/>
              <a:t>在学什么？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Project </a:t>
            </a:r>
            <a:r>
              <a:rPr lang="zh-CN" altLang="en-US" sz="2400" dirty="0"/>
              <a:t>是真正学习到</a:t>
            </a:r>
            <a:r>
              <a:rPr lang="en-US" altLang="zh-CN" sz="2400" dirty="0"/>
              <a:t>C/C++</a:t>
            </a:r>
            <a:r>
              <a:rPr lang="zh-CN" altLang="en-US" sz="2400" dirty="0"/>
              <a:t>的地方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看别人的</a:t>
            </a:r>
            <a:r>
              <a:rPr lang="en-US" altLang="zh-CN" sz="2400" dirty="0"/>
              <a:t>Project Report</a:t>
            </a:r>
            <a:r>
              <a:rPr lang="zh-CN" altLang="en-US" sz="2400" dirty="0"/>
              <a:t>，会学习到很多东西</a:t>
            </a:r>
          </a:p>
        </p:txBody>
      </p:sp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B9FE899A-9168-156A-5822-5F9DDC45A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04" y="3522825"/>
            <a:ext cx="5960495" cy="21159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14D6C3-3BC4-1EFB-CC35-9C3B9CC146ED}"/>
              </a:ext>
            </a:extLst>
          </p:cNvPr>
          <p:cNvSpPr txBox="1"/>
          <p:nvPr/>
        </p:nvSpPr>
        <p:spPr>
          <a:xfrm>
            <a:off x="5579166" y="12997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hlinkClick r:id="rId3"/>
              </a:rPr>
              <a:t>ShiqiYu</a:t>
            </a:r>
            <a:r>
              <a:rPr lang="en-US" altLang="zh-CN" dirty="0">
                <a:hlinkClick r:id="rId3"/>
              </a:rPr>
              <a:t>/CPP: Lecture notes, projects and other materials for Course 'CS205 C/C++ Program Design' at Southern University of Science and Technology. (github.com)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83ADE1-A711-A936-6E31-B2FD10EDD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83" y="6125046"/>
            <a:ext cx="1781175" cy="638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5E78032-4F6B-DA98-1C40-198BDC9F1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983" y="6229772"/>
            <a:ext cx="5634973" cy="4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17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3F370-D1F5-A2A3-E0AE-9E147BF2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声明变量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03DF1F-9AFA-0A8E-AE5D-ACF55314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0238"/>
            <a:ext cx="7877233" cy="46053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3D0996-DD1D-C2C2-A054-5F0980AD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32" y="4368394"/>
            <a:ext cx="4958781" cy="16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0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8E4868-8D87-8870-6D70-401292438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569" y="326713"/>
            <a:ext cx="6910438" cy="423389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02F242-7DB5-E89F-3D4D-FAE57D3A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08" y="4827511"/>
            <a:ext cx="5538828" cy="1566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26FC23-A3F5-DA12-F70F-7FABEA900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29" y="6049581"/>
            <a:ext cx="1966927" cy="4048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0E0DD0-988B-09AC-6EEC-CBE597D65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908" y="979291"/>
            <a:ext cx="4332210" cy="22681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4113804-05B0-1E60-B38C-6DA13055B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007" y="3346363"/>
            <a:ext cx="2657494" cy="14811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EF344C-58A7-9A31-2726-957CEB42F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524" y="4827511"/>
            <a:ext cx="3468052" cy="15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6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054CCE-066E-A482-901E-F4F01D8B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49" y="88663"/>
            <a:ext cx="7301312" cy="63586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DEF4A1-983C-84FF-C5E9-9E27422C9D22}"/>
              </a:ext>
            </a:extLst>
          </p:cNvPr>
          <p:cNvSpPr txBox="1"/>
          <p:nvPr/>
        </p:nvSpPr>
        <p:spPr>
          <a:xfrm>
            <a:off x="649539" y="693683"/>
            <a:ext cx="189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int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66212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D1A97-FF79-B9AD-B32C-D222D075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3FA9EB6-AB17-5B0A-099C-D4B1C3087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18" y="1496439"/>
            <a:ext cx="5062069" cy="219122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300773-A37C-A0B5-607C-7C4575ED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7" y="3992406"/>
            <a:ext cx="4318722" cy="22517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4C9E37-CB31-6EA8-E266-6970B9DB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610" y="365125"/>
            <a:ext cx="3358219" cy="201943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CE23521-FA43-C2E8-B9CC-362A0A4F481C}"/>
              </a:ext>
            </a:extLst>
          </p:cNvPr>
          <p:cNvSpPr txBox="1"/>
          <p:nvPr/>
        </p:nvSpPr>
        <p:spPr>
          <a:xfrm>
            <a:off x="5778063" y="3353554"/>
            <a:ext cx="60949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在进行加法运算时，</a:t>
            </a:r>
            <a:r>
              <a:rPr lang="en-US" altLang="zh-CN" dirty="0"/>
              <a:t>c1 </a:t>
            </a:r>
            <a:r>
              <a:rPr lang="zh-CN" altLang="en-US" dirty="0"/>
              <a:t>和 </a:t>
            </a:r>
            <a:r>
              <a:rPr lang="en-US" altLang="zh-CN" dirty="0"/>
              <a:t>c2 </a:t>
            </a:r>
            <a:r>
              <a:rPr lang="zh-CN" altLang="en-US" dirty="0"/>
              <a:t>都会被提升为 </a:t>
            </a:r>
            <a:r>
              <a:rPr lang="en-US" altLang="zh-CN" dirty="0"/>
              <a:t>int </a:t>
            </a:r>
            <a:r>
              <a:rPr lang="zh-CN" altLang="en-US" dirty="0"/>
              <a:t>类型，这是因为在 </a:t>
            </a:r>
            <a:r>
              <a:rPr lang="en-US" altLang="zh-CN" dirty="0"/>
              <a:t>C++ </a:t>
            </a:r>
            <a:r>
              <a:rPr lang="zh-CN" altLang="en-US" dirty="0"/>
              <a:t>中，小于 </a:t>
            </a:r>
            <a:r>
              <a:rPr lang="en-US" altLang="zh-CN" dirty="0"/>
              <a:t>int </a:t>
            </a:r>
            <a:r>
              <a:rPr lang="zh-CN" altLang="en-US" dirty="0"/>
              <a:t>的整数类型（比如 </a:t>
            </a:r>
            <a:r>
              <a:rPr lang="en-US" altLang="zh-CN" dirty="0"/>
              <a:t>char</a:t>
            </a:r>
            <a:r>
              <a:rPr lang="zh-CN" altLang="en-US" dirty="0"/>
              <a:t>）在表达式中会自动被提升为 </a:t>
            </a:r>
            <a:r>
              <a:rPr lang="en-US" altLang="zh-CN" dirty="0"/>
              <a:t>int</a:t>
            </a:r>
            <a:r>
              <a:rPr lang="zh-CN" altLang="en-US" dirty="0"/>
              <a:t>。所以在表达式 </a:t>
            </a:r>
            <a:r>
              <a:rPr lang="en-US" altLang="zh-CN" dirty="0"/>
              <a:t>c1 + c2 </a:t>
            </a:r>
            <a:r>
              <a:rPr lang="zh-CN" altLang="en-US" dirty="0"/>
              <a:t>中，</a:t>
            </a:r>
            <a:r>
              <a:rPr lang="en-US" altLang="zh-CN" dirty="0"/>
              <a:t>c1 </a:t>
            </a:r>
            <a:r>
              <a:rPr lang="zh-CN" altLang="en-US" dirty="0"/>
              <a:t>和 </a:t>
            </a:r>
            <a:r>
              <a:rPr lang="en-US" altLang="zh-CN" dirty="0"/>
              <a:t>c2 </a:t>
            </a:r>
            <a:r>
              <a:rPr lang="zh-CN" altLang="en-US" dirty="0"/>
              <a:t>分别被提升为 </a:t>
            </a:r>
            <a:r>
              <a:rPr lang="en-US" altLang="zh-CN" dirty="0"/>
              <a:t>int</a:t>
            </a:r>
            <a:r>
              <a:rPr lang="zh-CN" altLang="en-US" dirty="0"/>
              <a:t>，然后进行加法运算。</a:t>
            </a:r>
          </a:p>
          <a:p>
            <a:endParaRPr lang="zh-CN" altLang="en-US" dirty="0"/>
          </a:p>
          <a:p>
            <a:r>
              <a:rPr lang="zh-CN" altLang="en-US" dirty="0"/>
              <a:t>在进行加法运算时，</a:t>
            </a:r>
            <a:r>
              <a:rPr lang="en-US" altLang="zh-CN" dirty="0"/>
              <a:t>c1 </a:t>
            </a:r>
            <a:r>
              <a:rPr lang="zh-CN" altLang="en-US" dirty="0"/>
              <a:t>和 </a:t>
            </a:r>
            <a:r>
              <a:rPr lang="en-US" altLang="zh-CN" dirty="0"/>
              <a:t>c2 </a:t>
            </a:r>
            <a:r>
              <a:rPr lang="zh-CN" altLang="en-US" dirty="0"/>
              <a:t>的值被当作有符号整数处理，因此 </a:t>
            </a:r>
            <a:r>
              <a:rPr lang="en-US" altLang="zh-CN" dirty="0"/>
              <a:t>-128 </a:t>
            </a:r>
            <a:r>
              <a:rPr lang="zh-CN" altLang="en-US" dirty="0"/>
              <a:t>加上 </a:t>
            </a:r>
            <a:r>
              <a:rPr lang="en-US" altLang="zh-CN" dirty="0"/>
              <a:t>127 </a:t>
            </a:r>
            <a:r>
              <a:rPr lang="zh-CN" altLang="en-US" dirty="0"/>
              <a:t>等于 </a:t>
            </a:r>
            <a:r>
              <a:rPr lang="en-US" altLang="zh-CN" dirty="0"/>
              <a:t>127 - (-128) = 127 + 128 = 255</a:t>
            </a:r>
            <a:r>
              <a:rPr lang="zh-CN" altLang="en-US" dirty="0"/>
              <a:t>。然而，由于 </a:t>
            </a:r>
            <a:r>
              <a:rPr lang="en-US" altLang="zh-CN" dirty="0"/>
              <a:t>sum </a:t>
            </a:r>
            <a:r>
              <a:rPr lang="zh-CN" altLang="en-US" dirty="0"/>
              <a:t>的类型是 </a:t>
            </a:r>
            <a:r>
              <a:rPr lang="en-US" altLang="zh-CN" dirty="0"/>
              <a:t>int</a:t>
            </a:r>
            <a:r>
              <a:rPr lang="zh-CN" altLang="en-US" dirty="0"/>
              <a:t>，所以 </a:t>
            </a:r>
            <a:r>
              <a:rPr lang="en-US" altLang="zh-CN" dirty="0"/>
              <a:t>sum </a:t>
            </a:r>
            <a:r>
              <a:rPr lang="zh-CN" altLang="en-US" dirty="0"/>
              <a:t>的值被截断为 </a:t>
            </a:r>
            <a:r>
              <a:rPr lang="en-US" altLang="zh-CN" dirty="0"/>
              <a:t>255</a:t>
            </a:r>
            <a:r>
              <a:rPr lang="zh-CN" altLang="en-US" dirty="0"/>
              <a:t>。这是因为 </a:t>
            </a:r>
            <a:r>
              <a:rPr lang="en-US" altLang="zh-CN" dirty="0"/>
              <a:t>int </a:t>
            </a:r>
            <a:r>
              <a:rPr lang="zh-CN" altLang="en-US" dirty="0"/>
              <a:t>类型的范围是从 </a:t>
            </a:r>
            <a:r>
              <a:rPr lang="en-US" altLang="zh-CN" dirty="0"/>
              <a:t>-2147483648 </a:t>
            </a:r>
            <a:r>
              <a:rPr lang="zh-CN" altLang="en-US" dirty="0"/>
              <a:t>到 </a:t>
            </a:r>
            <a:r>
              <a:rPr lang="en-US" altLang="zh-CN" dirty="0"/>
              <a:t>2147483647</a:t>
            </a:r>
            <a:r>
              <a:rPr lang="zh-CN" altLang="en-US" dirty="0"/>
              <a:t>（在典型的</a:t>
            </a:r>
            <a:r>
              <a:rPr lang="en-US" altLang="zh-CN" dirty="0"/>
              <a:t>32</a:t>
            </a:r>
            <a:r>
              <a:rPr lang="zh-CN" altLang="en-US" dirty="0"/>
              <a:t>位系统中），所以 </a:t>
            </a:r>
            <a:r>
              <a:rPr lang="en-US" altLang="zh-CN" dirty="0"/>
              <a:t>255 </a:t>
            </a:r>
            <a:r>
              <a:rPr lang="zh-CN" altLang="en-US" dirty="0"/>
              <a:t>是在 </a:t>
            </a:r>
            <a:r>
              <a:rPr lang="en-US" altLang="zh-CN" dirty="0"/>
              <a:t>int </a:t>
            </a:r>
            <a:r>
              <a:rPr lang="zh-CN" altLang="en-US" dirty="0"/>
              <a:t>范围内的有效值。</a:t>
            </a:r>
          </a:p>
        </p:txBody>
      </p:sp>
    </p:spTree>
    <p:extLst>
      <p:ext uri="{BB962C8B-B14F-4D97-AF65-F5344CB8AC3E}">
        <p14:creationId xmlns:p14="http://schemas.microsoft.com/office/powerpoint/2010/main" val="1553938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623FC-EE4F-20BB-063A-CF4F0C98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239A9D-E89C-E857-6A9A-1054FFB35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142" y="1855051"/>
            <a:ext cx="4691097" cy="358618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8E8703-955A-4894-1C77-D1FC76EF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97" y="419666"/>
            <a:ext cx="3955217" cy="27064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8E305C-D0CF-B365-E44B-A14757AE0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712" y="3266914"/>
            <a:ext cx="4491070" cy="33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23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B4C02-78D8-B6D6-3543-8B6531AE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size_t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479D0C7-375A-1706-CB18-E141591B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9347"/>
            <a:ext cx="6181770" cy="412911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201B2A-CA8A-C074-023B-0747B076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545" y="4811465"/>
            <a:ext cx="4503255" cy="13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9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9DD23-288B-4BB6-872A-E65CE7C5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float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156BBF-78C9-13A9-FEA6-1FF046F93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45" y="1646545"/>
            <a:ext cx="663037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50E11D-6E38-C7F4-9DEA-57714BAB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215" y="1305383"/>
            <a:ext cx="4797267" cy="23695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D3A2AF-325D-2F3C-51FD-A941D9971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382" y="3978227"/>
            <a:ext cx="4417784" cy="25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03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7B77C-CC1C-C5B9-7BAB-6A5325DA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太多了，怎么表示数字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D805CD8-EAD3-2036-C976-32EE1ECAF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125" y="1786092"/>
            <a:ext cx="5957931" cy="41529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D0231A-8A8F-8800-2684-7B8FE06B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382" y="1318741"/>
            <a:ext cx="5072559" cy="13421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9363FC-9635-56FE-5CD9-9220B51EF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950" y="2811864"/>
            <a:ext cx="3052785" cy="38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7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88495-903F-95F5-4A47-517AC9EF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345A78-C032-EB72-BD83-7B805A98C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75" y="1027906"/>
            <a:ext cx="5172641" cy="270098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E24478-E507-01A6-30BD-D2582F4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584" y="447741"/>
            <a:ext cx="5849856" cy="37621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13CA3A-4666-F410-80A3-E8540158A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68" y="4053249"/>
            <a:ext cx="5849856" cy="24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4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A3292-FBCA-9B20-18EB-DDA3F5AC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E210CF-E6C5-4F5F-CE15-267612557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221" y="4193937"/>
            <a:ext cx="6286546" cy="222886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94F2A6-669F-8400-3DFA-11DD4BB5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9" y="752525"/>
            <a:ext cx="3801899" cy="51132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004E40-B202-DA3F-E910-6BE26DA3A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944" y="435197"/>
            <a:ext cx="3423843" cy="15315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DF95A4-924F-0DDD-94A7-D215CF5AE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058" y="435197"/>
            <a:ext cx="3244707" cy="12554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5D09C8-B8A9-7FD6-BD47-5B067ED96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083" y="2126518"/>
            <a:ext cx="3184883" cy="15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62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724A0-259C-1BAF-58E8-C7DDAD46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this review ppt</a:t>
            </a:r>
            <a:endParaRPr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26BD00FA-37F2-9F66-0A48-264778BD0B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1655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665ED-F7DF-5A6E-5F11-E6170AFD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dirty="0"/>
              <a:t>用栈思考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A0DD4-073A-5F9F-0CDB-1AB361CD0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5BF07E-1056-C925-828A-1357F61C0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3" y="681037"/>
            <a:ext cx="6058326" cy="1871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4818BC-B499-5ECF-95BB-AB96F4E51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6" y="2687895"/>
            <a:ext cx="3868068" cy="30974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0AC1C8-B7FA-5DEC-C327-43155C59C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002" y="3235083"/>
            <a:ext cx="5469436" cy="32229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3FCB2E-0C99-062B-DED9-0857AF2C2FF4}"/>
              </a:ext>
            </a:extLst>
          </p:cNvPr>
          <p:cNvSpPr txBox="1"/>
          <p:nvPr/>
        </p:nvSpPr>
        <p:spPr>
          <a:xfrm>
            <a:off x="1180838" y="6123543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微信公众平台 </a:t>
            </a:r>
            <a:r>
              <a:rPr lang="en-US" altLang="zh-CN" dirty="0">
                <a:hlinkClick r:id="rId5"/>
              </a:rPr>
              <a:t>(qq.com)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3F19A3-7F58-94EA-B438-F7C3F7BDC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355" y="1690688"/>
            <a:ext cx="1659090" cy="102853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FA31873-FB0F-8D3A-5FF7-DD1976444981}"/>
              </a:ext>
            </a:extLst>
          </p:cNvPr>
          <p:cNvSpPr txBox="1"/>
          <p:nvPr/>
        </p:nvSpPr>
        <p:spPr>
          <a:xfrm>
            <a:off x="8658422" y="2106737"/>
            <a:ext cx="52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1 1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2994476-B61F-E946-D3A0-B50BC00D99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043" y="4196525"/>
            <a:ext cx="2810484" cy="1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17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8C9DD-D360-4A88-ED86-05E2684B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6A2B8A-CB5A-0ED4-D5D3-B89ED99C0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376" y="1799560"/>
            <a:ext cx="7915333" cy="3514751"/>
          </a:xfrm>
        </p:spPr>
      </p:pic>
    </p:spTree>
    <p:extLst>
      <p:ext uri="{BB962C8B-B14F-4D97-AF65-F5344CB8AC3E}">
        <p14:creationId xmlns:p14="http://schemas.microsoft.com/office/powerpoint/2010/main" val="658586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BA026-2335-2BC0-3850-DFBC9516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我懒，怎么管理类：</a:t>
            </a:r>
            <a:r>
              <a:rPr lang="en-US" altLang="zh-CN" dirty="0"/>
              <a:t>auto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1B2859-A225-AFBF-958F-D9330B131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67" y="1785281"/>
            <a:ext cx="612498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40E95F-6517-AEC5-BC46-7B278BC4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272" y="1627626"/>
            <a:ext cx="5986461" cy="2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22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A3D126-A640-9F5E-64AB-132A6220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C32B3E-F3FA-B58D-56D9-366A1E226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393" y="1813012"/>
            <a:ext cx="6280123" cy="4351338"/>
          </a:xfrm>
        </p:spPr>
      </p:pic>
    </p:spTree>
    <p:extLst>
      <p:ext uri="{BB962C8B-B14F-4D97-AF65-F5344CB8AC3E}">
        <p14:creationId xmlns:p14="http://schemas.microsoft.com/office/powerpoint/2010/main" val="3620956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EFC7BB-64AE-45E4-90F7-BA062F86E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B5B51E-2110-4BFE-90CE-A5C01B48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F8B54-6145-9568-9AB3-7F894E6A2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342" b="129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AD1CAE7-74A3-5A41-67BF-84B97D5F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7056"/>
            <a:ext cx="9144000" cy="2513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200">
                <a:solidFill>
                  <a:srgbClr val="FFFFFF"/>
                </a:solidFill>
              </a:rPr>
              <a:t>Week03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8FF42-4EE0-51C5-6F90-DD2C2DD0C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970" y="4072044"/>
            <a:ext cx="9122229" cy="16715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分支、循环</a:t>
            </a:r>
          </a:p>
        </p:txBody>
      </p:sp>
    </p:spTree>
    <p:extLst>
      <p:ext uri="{BB962C8B-B14F-4D97-AF65-F5344CB8AC3E}">
        <p14:creationId xmlns:p14="http://schemas.microsoft.com/office/powerpoint/2010/main" val="1197893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7D3A5-DEA6-4872-2EA2-C37BF5E3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8680D8-D332-EACE-8530-728895C35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65" y="1942417"/>
            <a:ext cx="2848731" cy="186370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88059F-59B5-BBDA-6545-2919DA03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394" y="1865061"/>
            <a:ext cx="3192484" cy="175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7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6C94D-5792-752E-8FFA-B5E671F3A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D418EF-E783-0884-16FF-51570C3FA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38" y="1785925"/>
            <a:ext cx="6147721" cy="2779769"/>
          </a:xfrm>
        </p:spPr>
      </p:pic>
    </p:spTree>
    <p:extLst>
      <p:ext uri="{BB962C8B-B14F-4D97-AF65-F5344CB8AC3E}">
        <p14:creationId xmlns:p14="http://schemas.microsoft.com/office/powerpoint/2010/main" val="3562285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974DF-C981-7A72-B193-824E6555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化简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FC6E3E-B143-52EE-61A3-4BCE11230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843" y="1690688"/>
            <a:ext cx="599021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50503B-D1A0-E794-A837-47487A14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243" y="2117076"/>
            <a:ext cx="4437960" cy="32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91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6F154-B7F5-18ED-309A-E8D48A77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94CC21-4FC5-209A-1F55-6ED99FA04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139" y="1825625"/>
            <a:ext cx="7054688" cy="4351338"/>
          </a:xfrm>
        </p:spPr>
      </p:pic>
    </p:spTree>
    <p:extLst>
      <p:ext uri="{BB962C8B-B14F-4D97-AF65-F5344CB8AC3E}">
        <p14:creationId xmlns:p14="http://schemas.microsoft.com/office/powerpoint/2010/main" val="3745785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5267F-8403-AA42-E67D-18778AA2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F7B55D-5D92-4916-9ED6-B3C4874D9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57" y="79084"/>
            <a:ext cx="7329541" cy="358142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E8AB0A-561C-0FBB-CA49-496FAD9E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3" y="3798104"/>
            <a:ext cx="6474288" cy="28546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8F998C-60AF-89F6-E76B-BBBD02A8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016" y="5029596"/>
            <a:ext cx="1919748" cy="16727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4AEA88-1C49-26DB-1F94-6F5E21F79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357" y="200436"/>
            <a:ext cx="1986676" cy="20909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70F0382-608F-353E-CEB4-53929936338E}"/>
              </a:ext>
            </a:extLst>
          </p:cNvPr>
          <p:cNvSpPr txBox="1"/>
          <p:nvPr/>
        </p:nvSpPr>
        <p:spPr>
          <a:xfrm>
            <a:off x="1261241" y="1936006"/>
            <a:ext cx="1936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非零数 </a:t>
            </a:r>
            <a:r>
              <a:rPr lang="en-US" altLang="zh-CN" dirty="0"/>
              <a:t>true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B4799AC-B55B-C55E-8754-098AF6AE1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275" y="2544052"/>
            <a:ext cx="4292983" cy="22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27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A2EDC-DE61-E26A-33E8-7901D4B5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1325E3-0CE2-BFE2-8FAF-DAD4F67B6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cpp.pdf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 err="1">
                <a:hlinkClick r:id="rId2"/>
              </a:rPr>
              <a:t>YanWQ</a:t>
            </a:r>
            <a:r>
              <a:rPr lang="en-US" altLang="zh-CN" sz="1800" dirty="0">
                <a:hlinkClick r:id="rId2"/>
              </a:rPr>
              <a:t>-monad/SUSTech_CS205_Projects: </a:t>
            </a:r>
            <a:r>
              <a:rPr lang="en-US" altLang="zh-CN" sz="1800" dirty="0" err="1">
                <a:hlinkClick r:id="rId2"/>
              </a:rPr>
              <a:t>SUSTech</a:t>
            </a:r>
            <a:r>
              <a:rPr lang="en-US" altLang="zh-CN" sz="1800" dirty="0">
                <a:hlinkClick r:id="rId2"/>
              </a:rPr>
              <a:t> CS205 (C/C++ Program Design) Projects, taught by </a:t>
            </a:r>
            <a:r>
              <a:rPr lang="en-US" altLang="zh-CN" sz="1800" dirty="0" err="1">
                <a:hlinkClick r:id="rId2"/>
              </a:rPr>
              <a:t>Shiqi</a:t>
            </a:r>
            <a:r>
              <a:rPr lang="en-US" altLang="zh-CN" sz="1800" dirty="0">
                <a:hlinkClick r:id="rId2"/>
              </a:rPr>
              <a:t> Yu, 2022F (github.com)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8B62CE-9BE4-0ACA-EA71-285DAB5E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17" y="1614708"/>
            <a:ext cx="954363" cy="9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00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81B2C-EA69-295E-9C49-4DE2021B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0A4AFD-AB79-B769-538A-11D6F7FE6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02" y="1154668"/>
            <a:ext cx="5169420" cy="269211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1FF328-94E3-EEF5-29C7-539E9CD0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899" y="2566088"/>
            <a:ext cx="2777298" cy="23149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2F0BCC-B607-9367-CC92-BEA0F37F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676" y="5048791"/>
            <a:ext cx="2566238" cy="18092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504688-9F92-1517-4C20-038FA72C4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91900"/>
            <a:ext cx="2727730" cy="25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46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7B8BF-85B6-ACA9-11E2-8881E708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AE45DB-425E-0725-6760-AB4010491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50" y="281912"/>
            <a:ext cx="5942228" cy="281755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0FC60D-5C14-5FA7-0618-668DC9FD3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03" y="3222168"/>
            <a:ext cx="6226006" cy="16912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6E03FD-1BC3-808C-E516-F5D5925A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034" y="427295"/>
            <a:ext cx="3000456" cy="24294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86E81D-EC0D-E980-B849-9E8FBA29A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86" y="5036079"/>
            <a:ext cx="4563886" cy="16738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8AC212-E55F-7201-FFAC-7DE40C04E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5378" y="5036079"/>
            <a:ext cx="5942228" cy="154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52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8B830-BBA3-C5B4-F25B-E2DDE0C9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140D66-EF03-1285-8D0E-B497B00D2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669" y="2216610"/>
            <a:ext cx="5643331" cy="435133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A61643-1BE9-0E9F-8079-E4A23B153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052" y="2673752"/>
            <a:ext cx="4889150" cy="29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885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F92A4-0F52-7546-0166-CD0C4A7E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2AADA0-094E-1B24-5645-C4500BF4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95" y="2276902"/>
            <a:ext cx="5936753" cy="35405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7E7C30-06B6-7547-E309-896E3B52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88" y="2774731"/>
            <a:ext cx="2554829" cy="26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0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A12FEC99-01B0-377C-FB57-4DD72CA53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7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4FB449-BE56-9388-382C-728ED029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>
                <a:solidFill>
                  <a:srgbClr val="FFFFFF"/>
                </a:solidFill>
              </a:rPr>
              <a:t>Week04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631872-CC62-357C-FF53-4506011BF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zh-CN" altLang="en-US">
                <a:solidFill>
                  <a:srgbClr val="FFFFFF"/>
                </a:solidFill>
              </a:rPr>
              <a:t>数组、矩阵</a:t>
            </a:r>
          </a:p>
        </p:txBody>
      </p:sp>
    </p:spTree>
    <p:extLst>
      <p:ext uri="{BB962C8B-B14F-4D97-AF65-F5344CB8AC3E}">
        <p14:creationId xmlns:p14="http://schemas.microsoft.com/office/powerpoint/2010/main" val="59123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369AF-85AC-5A5A-4860-ED0B6FAB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1D97BE-9A48-A7EE-6ED0-555664B42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07" y="289859"/>
            <a:ext cx="8591613" cy="34909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318570-D429-4C9D-78BD-553555D8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87" y="4183439"/>
            <a:ext cx="5872205" cy="1581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5126FF-92BF-78EB-E59B-40004DA2A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409" y="4322439"/>
            <a:ext cx="4891915" cy="19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48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CA44E-CEF5-5E7F-CAEB-7CC83E5F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A09848-B647-020E-9FF4-2D89101D6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15" y="1775175"/>
            <a:ext cx="759009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E9298F-4684-C948-67B3-7070DFE0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915" y="2614347"/>
            <a:ext cx="3136074" cy="19353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15ACEA-AE16-FAB8-5B2A-C41FB67F7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778" y="365125"/>
            <a:ext cx="3187820" cy="20020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307453-8EA3-9877-6280-2DB3E0B1B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591" y="4888474"/>
            <a:ext cx="3673398" cy="16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30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85B5B-B6D8-D122-9D9C-5D1FFE43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05ACC1E-119B-978F-8EB5-E9BC1E0A5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907" y="1617520"/>
            <a:ext cx="6407514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B7EC55B-034E-FF3B-7BA2-BC486D6E67B6}"/>
              </a:ext>
            </a:extLst>
          </p:cNvPr>
          <p:cNvSpPr txBox="1"/>
          <p:nvPr/>
        </p:nvSpPr>
        <p:spPr>
          <a:xfrm>
            <a:off x="7756634" y="2289153"/>
            <a:ext cx="165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虚拟内存</a:t>
            </a:r>
          </a:p>
        </p:txBody>
      </p:sp>
    </p:spTree>
    <p:extLst>
      <p:ext uri="{BB962C8B-B14F-4D97-AF65-F5344CB8AC3E}">
        <p14:creationId xmlns:p14="http://schemas.microsoft.com/office/powerpoint/2010/main" val="2013786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424B3-2D93-D41F-1620-B5FECD77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BD2876-57EE-339B-2707-BF2D6A6AD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015" y="1743645"/>
            <a:ext cx="7593686" cy="359461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FB496D-142A-9AD4-A518-FBB4A26ED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458" y="4728752"/>
            <a:ext cx="5166886" cy="16870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7D13A4-A6F9-DD0C-6E1C-C07C9414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790" y="154543"/>
            <a:ext cx="3836111" cy="17467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4ACC05-68C7-0042-4FDD-39B20333D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366" y="5391219"/>
            <a:ext cx="3133692" cy="13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17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6DAED-217D-9F49-8A9F-146E8D044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2E89DF-BDFD-89A8-4E4A-E47D3635B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226" y="555662"/>
            <a:ext cx="6055302" cy="294428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72C6EC-61FF-C91A-EE8C-2102FFA1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8" y="3968906"/>
            <a:ext cx="6123328" cy="14430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B90188-BF46-10D1-8FB0-5C6574336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120" y="2103142"/>
            <a:ext cx="3745259" cy="30815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B0D7A46-17D0-3F88-D98E-F0AF1D8EC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157" y="5445232"/>
            <a:ext cx="2360065" cy="140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5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C3381F-FCF6-45D0-2918-BDFDEAED4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7666"/>
            <a:ext cx="10515595" cy="1499852"/>
          </a:xfrm>
        </p:spPr>
        <p:txBody>
          <a:bodyPr anchor="b">
            <a:normAutofit/>
          </a:bodyPr>
          <a:lstStyle/>
          <a:p>
            <a:pPr algn="ctr"/>
            <a:r>
              <a:rPr lang="zh-CN" altLang="en-US" sz="4000" dirty="0"/>
              <a:t>参考阅读书目</a:t>
            </a:r>
          </a:p>
        </p:txBody>
      </p:sp>
      <p:pic>
        <p:nvPicPr>
          <p:cNvPr id="1034" name="Picture 10" descr="Effective Modern C++ 简体中文版pdf电子书下载-码农书籍网">
            <a:extLst>
              <a:ext uri="{FF2B5EF4-FFF2-40B4-BE49-F238E27FC236}">
                <a16:creationId xmlns:a16="http://schemas.microsoft.com/office/drawing/2014/main" id="{15FBA9C5-E964-DA03-CD92-8BC43F704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13" y="552354"/>
            <a:ext cx="1703954" cy="224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da By Example Source Code For The Book S Examples">
            <a:extLst>
              <a:ext uri="{FF2B5EF4-FFF2-40B4-BE49-F238E27FC236}">
                <a16:creationId xmlns:a16="http://schemas.microsoft.com/office/drawing/2014/main" id="{EA2A1A59-1389-5D35-9B16-7A4B9EEEF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173" y="552354"/>
            <a:ext cx="1809110" cy="224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深入理解计算机系统（书籍） - 知乎">
            <a:extLst>
              <a:ext uri="{FF2B5EF4-FFF2-40B4-BE49-F238E27FC236}">
                <a16:creationId xmlns:a16="http://schemas.microsoft.com/office/drawing/2014/main" id="{EF2E3275-7D93-C314-72C2-62CF88D1B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0974" y="552354"/>
            <a:ext cx="2240384" cy="224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熟悉计算机体系结构是种什么样的体验？ - 知乎">
            <a:extLst>
              <a:ext uri="{FF2B5EF4-FFF2-40B4-BE49-F238E27FC236}">
                <a16:creationId xmlns:a16="http://schemas.microsoft.com/office/drawing/2014/main" id="{15618A70-158F-715D-61D7-282EF14B1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8412" y="552354"/>
            <a:ext cx="2240384" cy="224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清华大学出版社-图书详情-《计算机体系结构（第2版）》">
            <a:extLst>
              <a:ext uri="{FF2B5EF4-FFF2-40B4-BE49-F238E27FC236}">
                <a16:creationId xmlns:a16="http://schemas.microsoft.com/office/drawing/2014/main" id="{66C6AB56-2EC6-6205-D3FE-A76662AA4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5851" y="552354"/>
            <a:ext cx="2240384" cy="224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FD3564-6FD2-0BFC-B19A-C7A37F95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9233"/>
            <a:ext cx="10515595" cy="1493070"/>
          </a:xfrm>
        </p:spPr>
        <p:txBody>
          <a:bodyPr>
            <a:normAutofit/>
          </a:bodyPr>
          <a:lstStyle/>
          <a:p>
            <a:pPr algn="ctr"/>
            <a:endParaRPr lang="en-US" altLang="zh-CN" sz="2000">
              <a:hlinkClick r:id="rId7"/>
            </a:endParaRPr>
          </a:p>
          <a:p>
            <a:pPr marL="0" indent="0" algn="ctr">
              <a:buNone/>
            </a:pPr>
            <a:endParaRPr lang="en-US" altLang="zh-CN" sz="2000">
              <a:hlinkClick r:id="rId7"/>
            </a:endParaRPr>
          </a:p>
          <a:p>
            <a:pPr algn="ctr"/>
            <a:r>
              <a:rPr lang="en-US" altLang="zh-CN" sz="2000">
                <a:hlinkClick r:id="rId7"/>
              </a:rPr>
              <a:t>Effective Modern C++ (cntransgroup.github.io)</a:t>
            </a:r>
            <a:endParaRPr lang="zh-CN" altLang="en-US" sz="2000"/>
          </a:p>
        </p:txBody>
      </p:sp>
      <p:pic>
        <p:nvPicPr>
          <p:cNvPr id="1038" name="Picture 14" descr="人月神话（英文版） - 多抓鱼二手书">
            <a:extLst>
              <a:ext uri="{FF2B5EF4-FFF2-40B4-BE49-F238E27FC236}">
                <a16:creationId xmlns:a16="http://schemas.microsoft.com/office/drawing/2014/main" id="{B5B2E4E3-FBFD-A99E-07D0-050AE2F7E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712" y="4146819"/>
            <a:ext cx="1343443" cy="197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软件工程 原书第10版 PDF 下载_Java知识分享网-免费Java资源下载">
            <a:extLst>
              <a:ext uri="{FF2B5EF4-FFF2-40B4-BE49-F238E27FC236}">
                <a16:creationId xmlns:a16="http://schemas.microsoft.com/office/drawing/2014/main" id="{269F77AE-1FC2-FC3F-EED3-714ACF55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481" y="4914785"/>
            <a:ext cx="1229231" cy="167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计算机操作系统(第三版) - 搜狗百科">
            <a:extLst>
              <a:ext uri="{FF2B5EF4-FFF2-40B4-BE49-F238E27FC236}">
                <a16:creationId xmlns:a16="http://schemas.microsoft.com/office/drawing/2014/main" id="{6AC81B21-503D-77E9-1D12-E541AC012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409" y="4146819"/>
            <a:ext cx="2081737" cy="208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DEF2883-5B98-78B2-5AAD-1889C239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02" y="4753602"/>
            <a:ext cx="1229231" cy="160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2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95E66-4E7A-C32D-5D13-976C8E82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 &amp; </a:t>
            </a:r>
            <a:r>
              <a:rPr lang="zh-CN" altLang="en-US" dirty="0"/>
              <a:t>对齐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B53FE1-093A-F96E-2B65-FB92B50DE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803" y="1578418"/>
            <a:ext cx="3400531" cy="244307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F592B3-5059-228F-A7A7-24B7473E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90" y="4475137"/>
            <a:ext cx="2860555" cy="21054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7B1F07-345E-6751-C1BC-215C66FC0000}"/>
              </a:ext>
            </a:extLst>
          </p:cNvPr>
          <p:cNvSpPr txBox="1"/>
          <p:nvPr/>
        </p:nvSpPr>
        <p:spPr>
          <a:xfrm>
            <a:off x="4597225" y="2799956"/>
            <a:ext cx="79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D6F905-766F-1F68-BFCF-F04C07237A03}"/>
              </a:ext>
            </a:extLst>
          </p:cNvPr>
          <p:cNvSpPr txBox="1"/>
          <p:nvPr/>
        </p:nvSpPr>
        <p:spPr>
          <a:xfrm>
            <a:off x="4303004" y="4938812"/>
            <a:ext cx="79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ABF45CD-9279-2F70-B554-938FEEBC5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02" y="3816325"/>
            <a:ext cx="2285968" cy="28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1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3FF32-4117-E073-08CA-01629EB9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每个变量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00C2EB9-71F2-6C7D-C84A-76A4780F9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775" y="365125"/>
            <a:ext cx="7521863" cy="43513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0A2D7FA-0C52-4183-BE54-BB7DB0E3D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779" y="2971293"/>
            <a:ext cx="3651446" cy="27342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D3E3B6-B8BC-3627-56B3-829E129EE211}"/>
              </a:ext>
            </a:extLst>
          </p:cNvPr>
          <p:cNvSpPr txBox="1"/>
          <p:nvPr/>
        </p:nvSpPr>
        <p:spPr>
          <a:xfrm>
            <a:off x="373643" y="5043890"/>
            <a:ext cx="6094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memory alignment rules of C++ require that data types be aligned to their natural boundaries. For example, integers (int) are generally aligned on 4-byte boundaries. This alignment optimizes the CPU's memory access.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36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2B55C-AD40-2252-B015-AD87463D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065" y="177136"/>
            <a:ext cx="10515600" cy="1325563"/>
          </a:xfrm>
        </p:spPr>
        <p:txBody>
          <a:bodyPr/>
          <a:lstStyle/>
          <a:p>
            <a:r>
              <a:rPr lang="zh-CN" altLang="en-US" dirty="0"/>
              <a:t>对齐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E9D1C3F-599D-02CF-70A6-24C20413F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42" y="1254960"/>
            <a:ext cx="7214827" cy="491629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D70DAB-6AD6-FBC8-897B-253FEAF6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634" y="1576576"/>
            <a:ext cx="4106829" cy="47643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BC8E14B-6EF7-897D-3269-AF8C7B5A503B}"/>
              </a:ext>
            </a:extLst>
          </p:cNvPr>
          <p:cNvSpPr txBox="1"/>
          <p:nvPr/>
        </p:nvSpPr>
        <p:spPr>
          <a:xfrm>
            <a:off x="4573577" y="6488668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struct </a:t>
            </a:r>
            <a:r>
              <a:rPr lang="zh-CN" altLang="en-US" dirty="0">
                <a:hlinkClick r:id="rId4"/>
              </a:rPr>
              <a:t>字节对齐详解</a:t>
            </a:r>
            <a:r>
              <a:rPr lang="en-US" altLang="zh-CN" dirty="0">
                <a:hlinkClick r:id="rId4"/>
              </a:rPr>
              <a:t>_struct</a:t>
            </a:r>
            <a:r>
              <a:rPr lang="zh-CN" altLang="en-US" dirty="0">
                <a:hlinkClick r:id="rId4"/>
              </a:rPr>
              <a:t>字节对齐</a:t>
            </a:r>
            <a:r>
              <a:rPr lang="en-US" altLang="zh-CN" dirty="0">
                <a:hlinkClick r:id="rId4"/>
              </a:rPr>
              <a:t>-CSDN</a:t>
            </a:r>
            <a:r>
              <a:rPr lang="zh-CN" altLang="en-US" dirty="0">
                <a:hlinkClick r:id="rId4"/>
              </a:rPr>
              <a:t>博客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718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D0CAD-7646-9196-4C71-4AFBFE99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FB4DD8-4CEA-2814-C722-FE8D40F10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05" y="1806706"/>
            <a:ext cx="4989895" cy="403914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A000ED-1FCA-4CF8-5CF0-F52974C74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442" y="2787343"/>
            <a:ext cx="7194112" cy="38318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8CD337-4995-7BA7-31A1-3749DA7DF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843" y="0"/>
            <a:ext cx="4017387" cy="28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58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9CC3D4-332C-5315-CEA8-2AC30808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277360-D77E-D83D-859B-C65B90DBF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235" y="365125"/>
            <a:ext cx="4992572" cy="5198175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3A32C86-7AE9-CBE3-2AE4-92B579379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14" y="731392"/>
            <a:ext cx="25241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B20E59-1A77-B5B3-8984-668A8DAD9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829" y="3952397"/>
            <a:ext cx="6374639" cy="265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36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16CFB-2360-9CDA-803F-8003FA85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Union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DAC465-D5A4-3999-5A57-DBBC417CD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16" y="457178"/>
            <a:ext cx="4610612" cy="3433752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35D8C3-C14E-1101-B6D7-37A688ACD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587" y="3039591"/>
            <a:ext cx="1973519" cy="1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576869-8F7E-1232-5EBE-4E4AAF2A1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545" y="592783"/>
            <a:ext cx="2385410" cy="56724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F8E5EE-AF1B-3BE7-8562-36332AA7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113" y="2484958"/>
            <a:ext cx="1783887" cy="29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70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DCC6B-FEFD-6E6A-0512-F93EB2B0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Enum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93DBF9-C7E5-8984-DBC6-B6FB2CCD2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32" y="1939137"/>
            <a:ext cx="7148962" cy="4351338"/>
          </a:xfrm>
        </p:spPr>
      </p:pic>
    </p:spTree>
    <p:extLst>
      <p:ext uri="{BB962C8B-B14F-4D97-AF65-F5344CB8AC3E}">
        <p14:creationId xmlns:p14="http://schemas.microsoft.com/office/powerpoint/2010/main" val="29230487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4DE0E-604A-B163-3D97-53B54C16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85554D-5AC4-0700-630C-C1CDA0689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832" y="154273"/>
            <a:ext cx="568816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96E2D8-F642-FEF9-A08C-95E2C31B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831" y="1921587"/>
            <a:ext cx="4453134" cy="13668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453DFF-BF22-048C-A54E-55BF027332E8}"/>
              </a:ext>
            </a:extLst>
          </p:cNvPr>
          <p:cNvSpPr txBox="1"/>
          <p:nvPr/>
        </p:nvSpPr>
        <p:spPr>
          <a:xfrm>
            <a:off x="7598979" y="3600844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工程代码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1D3490-4768-674D-31DA-4DC1ECB4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20" y="4407986"/>
            <a:ext cx="4453134" cy="12244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6B51F2-B1A4-D752-D51B-ED4F66926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43604"/>
            <a:ext cx="5300701" cy="14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11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4252A-3CA1-BBC5-007E-5FF87E48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Lab:makefile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924DE6-F1E5-752E-0823-3FCAA5692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34" y="1882379"/>
            <a:ext cx="740935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B912BC-A2C0-71D6-5B7B-A4018812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85" y="490984"/>
            <a:ext cx="4505230" cy="32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00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50342-D334-9D65-1A3F-AF3A4FDD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483AFF8-A96B-707D-BF98-B7F85BEE0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274" y="1886728"/>
            <a:ext cx="8815452" cy="4229131"/>
          </a:xfrm>
        </p:spPr>
      </p:pic>
    </p:spTree>
    <p:extLst>
      <p:ext uri="{BB962C8B-B14F-4D97-AF65-F5344CB8AC3E}">
        <p14:creationId xmlns:p14="http://schemas.microsoft.com/office/powerpoint/2010/main" val="146847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4C8BAE-0A31-BA18-C3DB-927EEA430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196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853D86-484C-78F3-9C07-5C03F1A7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262626"/>
                </a:solidFill>
              </a:rPr>
              <a:t>Content 1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8" name="节缩放定位 37">
                <a:extLst>
                  <a:ext uri="{FF2B5EF4-FFF2-40B4-BE49-F238E27FC236}">
                    <a16:creationId xmlns:a16="http://schemas.microsoft.com/office/drawing/2014/main" id="{9EB249EB-425C-77F4-14C5-0CF7E84BFD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6389338"/>
                  </p:ext>
                </p:extLst>
              </p:nvPr>
            </p:nvGraphicFramePr>
            <p:xfrm rot="426087">
              <a:off x="4531318" y="1170589"/>
              <a:ext cx="2962810" cy="1666581"/>
            </p:xfrm>
            <a:graphic>
              <a:graphicData uri="http://schemas.microsoft.com/office/powerpoint/2016/sectionzoom">
                <psez:sectionZm>
                  <psez:sectionZmObj sectionId="{57EFBC66-1DB4-45B4-83E2-28285E35FD46}">
                    <psez:zmPr id="{CD14A1C6-96AE-491A-B508-0114ED7CFE4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426087">
                          <a:off x="0" y="0"/>
                          <a:ext cx="2962810" cy="16665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8" name="节缩放定位 3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EB249EB-425C-77F4-14C5-0CF7E84BFD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26087">
                <a:off x="4531318" y="1170589"/>
                <a:ext cx="2962810" cy="16665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0" name="节缩放定位 39">
                <a:extLst>
                  <a:ext uri="{FF2B5EF4-FFF2-40B4-BE49-F238E27FC236}">
                    <a16:creationId xmlns:a16="http://schemas.microsoft.com/office/drawing/2014/main" id="{9D06304E-374C-9E0F-BDEF-60BAD12B30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2831718"/>
                  </p:ext>
                </p:extLst>
              </p:nvPr>
            </p:nvGraphicFramePr>
            <p:xfrm rot="426087">
              <a:off x="7913842" y="1595097"/>
              <a:ext cx="2962810" cy="1666581"/>
            </p:xfrm>
            <a:graphic>
              <a:graphicData uri="http://schemas.microsoft.com/office/powerpoint/2016/sectionzoom">
                <psez:sectionZm>
                  <psez:sectionZmObj sectionId="{4E2CE454-A963-490B-B899-86224D023C2E}">
                    <psez:zmPr id="{22AD8F25-453E-45C2-A165-389D324A7B9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426087">
                          <a:off x="0" y="0"/>
                          <a:ext cx="2962810" cy="16665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0" name="节缩放定位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D06304E-374C-9E0F-BDEF-60BAD12B30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426087">
                <a:off x="7913842" y="1595097"/>
                <a:ext cx="2962810" cy="16665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2" name="节缩放定位 41">
                <a:extLst>
                  <a:ext uri="{FF2B5EF4-FFF2-40B4-BE49-F238E27FC236}">
                    <a16:creationId xmlns:a16="http://schemas.microsoft.com/office/drawing/2014/main" id="{DDE19603-4A3B-A17F-FB4F-74CACD3A66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8629645"/>
                  </p:ext>
                </p:extLst>
              </p:nvPr>
            </p:nvGraphicFramePr>
            <p:xfrm rot="426087">
              <a:off x="3600987" y="3961198"/>
              <a:ext cx="2962810" cy="1666581"/>
            </p:xfrm>
            <a:graphic>
              <a:graphicData uri="http://schemas.microsoft.com/office/powerpoint/2016/sectionzoom">
                <psez:sectionZm>
                  <psez:sectionZmObj sectionId="{26ABFCD8-58C6-4368-B729-F362F83A69F1}">
                    <psez:zmPr id="{9FA3DB17-123B-42B2-81AC-1214A45B3289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426087">
                          <a:off x="0" y="0"/>
                          <a:ext cx="2962810" cy="16665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2" name="节缩放定位 4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DE19603-4A3B-A17F-FB4F-74CACD3A66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426087">
                <a:off x="3600987" y="3961198"/>
                <a:ext cx="2962810" cy="16665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4" name="节缩放定位 43">
                <a:extLst>
                  <a:ext uri="{FF2B5EF4-FFF2-40B4-BE49-F238E27FC236}">
                    <a16:creationId xmlns:a16="http://schemas.microsoft.com/office/drawing/2014/main" id="{DB4A1136-9D49-ED94-0AEC-DB9F035BB2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5518301"/>
                  </p:ext>
                </p:extLst>
              </p:nvPr>
            </p:nvGraphicFramePr>
            <p:xfrm rot="426087">
              <a:off x="7012791" y="4399835"/>
              <a:ext cx="2962810" cy="1666581"/>
            </p:xfrm>
            <a:graphic>
              <a:graphicData uri="http://schemas.microsoft.com/office/powerpoint/2016/sectionzoom">
                <psez:sectionZm>
                  <psez:sectionZmObj sectionId="{BCBF78BF-8F78-4844-9708-DE9A3D533EC3}">
                    <psez:zmPr id="{5BB6334B-C8F6-4754-8A8F-87F79B3F774D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426087">
                          <a:off x="0" y="0"/>
                          <a:ext cx="2962810" cy="16665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4" name="节缩放定位 4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B4A1136-9D49-ED94-0AEC-DB9F035BB2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426087">
                <a:off x="7012791" y="4399835"/>
                <a:ext cx="2962810" cy="16665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999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13476-5C2D-91F1-4517-61E9D5B6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D701B2-04D0-3569-4FA0-F35067B1D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176" y="1825625"/>
            <a:ext cx="7795647" cy="4351338"/>
          </a:xfrm>
        </p:spPr>
      </p:pic>
    </p:spTree>
    <p:extLst>
      <p:ext uri="{BB962C8B-B14F-4D97-AF65-F5344CB8AC3E}">
        <p14:creationId xmlns:p14="http://schemas.microsoft.com/office/powerpoint/2010/main" val="1168775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0D12292B-D293-E9BE-033D-D56CBC09D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647" b="335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81E04D-6246-51D9-F108-29719EAA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8200">
                <a:solidFill>
                  <a:srgbClr val="FFFFFF"/>
                </a:solidFill>
              </a:rPr>
              <a:t>Week05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96EC5D-27AB-506A-AEF9-142A636A0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>
                <a:solidFill>
                  <a:srgbClr val="FFFFFF"/>
                </a:solidFill>
              </a:rPr>
              <a:t>指针</a:t>
            </a:r>
          </a:p>
        </p:txBody>
      </p:sp>
    </p:spTree>
    <p:extLst>
      <p:ext uri="{BB962C8B-B14F-4D97-AF65-F5344CB8AC3E}">
        <p14:creationId xmlns:p14="http://schemas.microsoft.com/office/powerpoint/2010/main" val="3167622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13202-01DF-3195-7C65-6C3EEF4A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Announce a pointer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10C15B-29FD-C992-7E7D-BBD1E0129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286" y="2134777"/>
            <a:ext cx="3041248" cy="216739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EAB646-6C44-A1C4-98DB-CCCDE29A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334" y="1551681"/>
            <a:ext cx="4748247" cy="29908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961A5D-9F37-AC62-04CC-B6E78DD16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24" y="5115574"/>
            <a:ext cx="8557452" cy="16431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EF601D4-0463-701D-863F-C7C8CDB46D89}"/>
              </a:ext>
            </a:extLst>
          </p:cNvPr>
          <p:cNvSpPr txBox="1"/>
          <p:nvPr/>
        </p:nvSpPr>
        <p:spPr>
          <a:xfrm>
            <a:off x="1144921" y="571692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现代</a:t>
            </a:r>
            <a:r>
              <a:rPr lang="en-US" altLang="zh-CN" dirty="0" err="1"/>
              <a:t>c++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9614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1535C0-83D9-B188-C143-54C83BE9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dirty="0"/>
              <a:t>What is a pointer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EA5D44-5E84-C3D0-BD9E-725D1E3E7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55" y="1961058"/>
            <a:ext cx="5647892" cy="33463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79D883-FAD4-3C7A-A8D5-BEF38D6B3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196" y="3171172"/>
            <a:ext cx="6407949" cy="31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30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03B62-0F56-9AB4-D4D5-012D2D33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2A315D-89F3-C755-1E32-00D449C5E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502" y="365125"/>
            <a:ext cx="785577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888EE3-5A1F-3DF5-129D-4C4B11B7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507" y="4687492"/>
            <a:ext cx="6596462" cy="7926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FAC354-B6FD-CE71-9183-26F77D04A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907" y="5612523"/>
            <a:ext cx="5286975" cy="8803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5A8CC84-A45A-33CD-94BA-E0E192ECA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921763"/>
            <a:ext cx="3697928" cy="18579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9AD810B-85ED-804E-7CE6-4A4C5CB1D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324" y="516991"/>
            <a:ext cx="3257593" cy="165351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7258B54-27DF-EBDE-BDD6-DBE8B7172632}"/>
              </a:ext>
            </a:extLst>
          </p:cNvPr>
          <p:cNvSpPr txBox="1"/>
          <p:nvPr/>
        </p:nvSpPr>
        <p:spPr>
          <a:xfrm>
            <a:off x="642730" y="1504122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322A87-9CE2-FB69-5E95-2DC8CFFC8E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4491" y="2517342"/>
            <a:ext cx="2319806" cy="16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212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3AD59-0734-2B4D-4CA4-D66F2A06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C2D106-84C3-4850-A71B-433E10206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44" y="133054"/>
            <a:ext cx="6124088" cy="640666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4009A1-BB71-86FC-CF57-E63F16189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270" y="5130591"/>
            <a:ext cx="3641697" cy="13328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7CC9E6-A558-B3C3-CE16-A3D5EEB8B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049" y="365125"/>
            <a:ext cx="3305350" cy="36745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A0FBE6-ED47-8D75-9B64-3E698AFD6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577" y="1274997"/>
            <a:ext cx="3641698" cy="28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71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7429F-24AB-1054-D071-1015EEDB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076BD0-2DA6-FC85-3ADA-3DD98F1CE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09" y="619742"/>
            <a:ext cx="9310379" cy="3962176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732F91-F031-355D-637B-B9EADAB5D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258" y="3959082"/>
            <a:ext cx="3246542" cy="22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8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E0675-096B-380A-003B-97960C77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free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7DA6CD-8EFD-4351-35F4-3E586C83B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29001"/>
            <a:ext cx="6405802" cy="366508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80250E-CF17-0E1C-4F93-4CE9EB62D1E4}"/>
              </a:ext>
            </a:extLst>
          </p:cNvPr>
          <p:cNvSpPr txBox="1"/>
          <p:nvPr/>
        </p:nvSpPr>
        <p:spPr>
          <a:xfrm>
            <a:off x="8169965" y="2173357"/>
            <a:ext cx="445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二次释放</a:t>
            </a:r>
          </a:p>
        </p:txBody>
      </p:sp>
    </p:spTree>
    <p:extLst>
      <p:ext uri="{BB962C8B-B14F-4D97-AF65-F5344CB8AC3E}">
        <p14:creationId xmlns:p14="http://schemas.microsoft.com/office/powerpoint/2010/main" val="4589854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43FA39-8205-9BDB-3143-94044173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C++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900F9E-0117-DDB9-0163-A8BC9CDAF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752" b="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8D3F8B-E75B-ABE5-BB18-3346DE0BA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2134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0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5AEBC-E785-3F52-C45A-19D96DA8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cmake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41758C-32C3-152A-DC54-BFE92B67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071" y="1690688"/>
            <a:ext cx="7791821" cy="4351338"/>
          </a:xfrm>
        </p:spPr>
      </p:pic>
    </p:spTree>
    <p:extLst>
      <p:ext uri="{BB962C8B-B14F-4D97-AF65-F5344CB8AC3E}">
        <p14:creationId xmlns:p14="http://schemas.microsoft.com/office/powerpoint/2010/main" val="275908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stones balanced in a stack">
            <a:extLst>
              <a:ext uri="{FF2B5EF4-FFF2-40B4-BE49-F238E27FC236}">
                <a16:creationId xmlns:a16="http://schemas.microsoft.com/office/drawing/2014/main" id="{DD73689F-41B7-D5DA-57CE-3B37E5E96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34" b="39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D853D86-484C-78F3-9C07-5C03F1A7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54845"/>
            <a:ext cx="10656891" cy="39026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5200" dirty="0">
                <a:solidFill>
                  <a:srgbClr val="FFFFFF"/>
                </a:solidFill>
              </a:rPr>
              <a:t>Content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节缩放定位 27">
                <a:extLst>
                  <a:ext uri="{FF2B5EF4-FFF2-40B4-BE49-F238E27FC236}">
                    <a16:creationId xmlns:a16="http://schemas.microsoft.com/office/drawing/2014/main" id="{703AFE38-6B2B-8AD3-138F-4BA59C83D1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8494800"/>
                  </p:ext>
                </p:extLst>
              </p:nvPr>
            </p:nvGraphicFramePr>
            <p:xfrm>
              <a:off x="769428" y="20094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EEBFE59-E5A0-4B49-9B1A-983144B83DEF}">
                    <psez:zmPr id="{133BBE62-2987-4107-B979-A0624BDE26A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节缩放定位 2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03AFE38-6B2B-8AD3-138F-4BA59C83D1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428" y="20094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节缩放定位 29">
                <a:extLst>
                  <a:ext uri="{FF2B5EF4-FFF2-40B4-BE49-F238E27FC236}">
                    <a16:creationId xmlns:a16="http://schemas.microsoft.com/office/drawing/2014/main" id="{D3941FC7-ED3D-CB6A-71CC-B036BD7F7E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4990839"/>
                  </p:ext>
                </p:extLst>
              </p:nvPr>
            </p:nvGraphicFramePr>
            <p:xfrm>
              <a:off x="4065369" y="20094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7B8321D-C003-4776-9C9F-15447A63DFAD}">
                    <psez:zmPr id="{94A36BA6-F48C-4951-8D91-9CA7678CA92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节缩放定位 2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3941FC7-ED3D-CB6A-71CC-B036BD7F7E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5369" y="20094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节缩放定位 31">
                <a:extLst>
                  <a:ext uri="{FF2B5EF4-FFF2-40B4-BE49-F238E27FC236}">
                    <a16:creationId xmlns:a16="http://schemas.microsoft.com/office/drawing/2014/main" id="{636D9569-6A7B-D554-0767-76AAB30FD3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9224033"/>
                  </p:ext>
                </p:extLst>
              </p:nvPr>
            </p:nvGraphicFramePr>
            <p:xfrm>
              <a:off x="747304" y="396705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3750B8F-5D01-426F-9DA2-5F43B3488146}">
                    <psez:zmPr id="{E7CCACDE-D2FE-4D2E-9749-2AAD43E9D05E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节缩放定位 3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36D9569-6A7B-D554-0767-76AAB30FD3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304" y="396705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节缩放定位 33">
                <a:extLst>
                  <a:ext uri="{FF2B5EF4-FFF2-40B4-BE49-F238E27FC236}">
                    <a16:creationId xmlns:a16="http://schemas.microsoft.com/office/drawing/2014/main" id="{5A6DAA26-63B4-5775-D9C8-38CB8EA1E9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0568173"/>
                  </p:ext>
                </p:extLst>
              </p:nvPr>
            </p:nvGraphicFramePr>
            <p:xfrm>
              <a:off x="4065369" y="396705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CE55DE8-4E44-4FBC-AEF4-524909266CB9}">
                    <psez:zmPr id="{547C9374-A82B-477E-9558-A56B7A88A441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节缩放定位 3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A6DAA26-63B4-5775-D9C8-38CB8EA1E9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65369" y="396705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18936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C8186-BF51-BDAD-B959-106B534FE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58" b="20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F72E42-2D36-FA14-AF06-16D5FB572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>
                <a:solidFill>
                  <a:srgbClr val="FFFFFF"/>
                </a:solidFill>
              </a:rPr>
              <a:t>Week06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0AB1AF-348E-9407-870F-7F0515406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zh-CN" altLang="en-US">
                <a:solidFill>
                  <a:srgbClr val="FFFFFF"/>
                </a:solidFill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518744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06EFC-0BC0-2B1C-2816-2BC6F4C5C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检查函数输入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A6106A-7D5F-34FA-9B38-446FD72A4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652" y="2031687"/>
            <a:ext cx="6005148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5406A1-A449-416A-6D6E-A51F386D793A}"/>
              </a:ext>
            </a:extLst>
          </p:cNvPr>
          <p:cNvSpPr txBox="1"/>
          <p:nvPr/>
        </p:nvSpPr>
        <p:spPr>
          <a:xfrm>
            <a:off x="7801761" y="203168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Project1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803DFA-4F4F-E44A-C4A2-8E0548D51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761" y="2643248"/>
            <a:ext cx="3512907" cy="25147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931D3A-90E3-4F55-3F69-207EE4914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936" y="5609091"/>
            <a:ext cx="5481503" cy="8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24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FAD24-1AC0-3C47-3E2F-ECAEBCFE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Func</a:t>
            </a:r>
            <a:r>
              <a:rPr lang="en-US" altLang="zh-CN" dirty="0"/>
              <a:t> call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EE128D-6EFA-B83B-2CDC-6F3BBC750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893" y="2134600"/>
            <a:ext cx="6703175" cy="3750111"/>
          </a:xfrm>
        </p:spPr>
      </p:pic>
    </p:spTree>
    <p:extLst>
      <p:ext uri="{BB962C8B-B14F-4D97-AF65-F5344CB8AC3E}">
        <p14:creationId xmlns:p14="http://schemas.microsoft.com/office/powerpoint/2010/main" val="4284931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7B2AE-9101-337A-0C68-95883DA7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D748BF-1F5B-F8B8-B03D-B0297D2C9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0124" y="4514775"/>
            <a:ext cx="3800756" cy="16621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92304B-8190-56F7-EEE7-07D2837D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85" y="979164"/>
            <a:ext cx="5385515" cy="27606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383134-6912-9648-098C-56CF59BD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19" y="3880804"/>
            <a:ext cx="4483747" cy="25642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E87393-E1B4-3D74-85CB-00D4324ED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407" y="418620"/>
            <a:ext cx="4168393" cy="38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47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C1C67-9F22-8804-B31B-7CEB69FF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6973E7-92E4-6208-60E3-A2058D4D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31" y="365125"/>
            <a:ext cx="4856055" cy="326153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5A92BC-FAC2-A0B7-CF88-43D8CF467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175" y="737516"/>
            <a:ext cx="5328164" cy="25167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8C07E4-0E0C-332B-CB1D-C6774F61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786" y="3603737"/>
            <a:ext cx="5501852" cy="18533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FE8403-320D-C8F8-2E65-12E517D94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2" y="4191360"/>
            <a:ext cx="3650446" cy="7009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1493FE-0904-8549-AE38-1F6839FDD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22" y="5075218"/>
            <a:ext cx="4727022" cy="16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82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BC136-2CA4-9C75-E8F0-431835E4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FDE172-B8E2-3BE5-A05B-415707449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00" y="1497213"/>
            <a:ext cx="4576319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ACCC58-AD74-AA8B-2FE3-31C47DC14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709" y="4272566"/>
            <a:ext cx="1122459" cy="1854758"/>
          </a:xfrm>
          <a:prstGeom prst="rect">
            <a:avLst/>
          </a:prstGeom>
        </p:spPr>
      </p:pic>
      <p:pic>
        <p:nvPicPr>
          <p:cNvPr id="12" name="图片 11" descr="图形用户界面, 文本, 应用程序&#10;&#10;描述已自动生成">
            <a:extLst>
              <a:ext uri="{FF2B5EF4-FFF2-40B4-BE49-F238E27FC236}">
                <a16:creationId xmlns:a16="http://schemas.microsoft.com/office/drawing/2014/main" id="{133629C5-D071-94C9-89C4-5975270F6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19" y="152132"/>
            <a:ext cx="3990975" cy="3771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7890BD5-47A6-597B-17C0-C89F265F9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645" y="3053757"/>
            <a:ext cx="1057275" cy="6191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881F828-1AB2-C31A-2833-A51BCAF2B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8840" y="2575775"/>
            <a:ext cx="1655934" cy="31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064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C000D-1ACF-6B86-D4B9-C03544CB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9324D-EE61-5308-A1A1-17BD550AE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</a:t>
            </a:r>
            <a:r>
              <a:rPr lang="en-US" altLang="zh-CN" dirty="0"/>
              <a:t>int</a:t>
            </a:r>
            <a:r>
              <a:rPr lang="zh-CN" altLang="en-US" dirty="0"/>
              <a:t>：</a:t>
            </a:r>
            <a:r>
              <a:rPr lang="en-US" altLang="zh-CN" dirty="0"/>
              <a:t>copy</a:t>
            </a:r>
          </a:p>
          <a:p>
            <a:endParaRPr lang="en-US" altLang="zh-CN" dirty="0"/>
          </a:p>
          <a:p>
            <a:r>
              <a:rPr lang="zh-CN" altLang="en-US" dirty="0"/>
              <a:t>传</a:t>
            </a:r>
            <a:r>
              <a:rPr lang="en-US" altLang="zh-CN" dirty="0"/>
              <a:t>int[]:pointer</a:t>
            </a:r>
          </a:p>
          <a:p>
            <a:endParaRPr lang="en-US" altLang="zh-CN" dirty="0"/>
          </a:p>
          <a:p>
            <a:r>
              <a:rPr lang="zh-CN" altLang="en-US" dirty="0"/>
              <a:t>传</a:t>
            </a:r>
            <a:r>
              <a:rPr lang="en-US" altLang="zh-CN" dirty="0"/>
              <a:t>Matrix:</a:t>
            </a:r>
            <a:r>
              <a:rPr lang="zh-CN" altLang="en-US" dirty="0"/>
              <a:t> 传递对象副本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传</a:t>
            </a:r>
            <a:r>
              <a:rPr lang="en-US" altLang="zh-CN" dirty="0"/>
              <a:t>Matrix* / &amp;Matrix</a:t>
            </a:r>
            <a:r>
              <a:rPr lang="zh-CN" altLang="en-US" dirty="0"/>
              <a:t>：</a:t>
            </a:r>
            <a:r>
              <a:rPr lang="en-US" altLang="zh-CN" dirty="0"/>
              <a:t>pointer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651511-6DFA-47E5-5020-E3B85CEB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392" y="1825625"/>
            <a:ext cx="5024939" cy="27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480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3B4845-9F72-FF19-5D9A-DA0C8C71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 structure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A853E4-CB72-B37B-A91D-4389C6D0B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395" y="1935096"/>
            <a:ext cx="6164910" cy="405358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BAAD08-EF09-6BE3-CFFF-62EA8D98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51" y="2284645"/>
            <a:ext cx="4904895" cy="114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41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4061F-F7B5-B55B-AF87-03E2B327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B84FE9-B9A4-CB91-4332-EFA1CDC0B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548" y="147363"/>
            <a:ext cx="4995382" cy="221560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144823-78AD-0A1C-602D-153BC7DE5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2596372"/>
            <a:ext cx="4588243" cy="2874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A1C3C9-B7C8-3FB8-DE68-CEB3519B8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48" y="2445500"/>
            <a:ext cx="4508822" cy="2199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890B8C-CF02-9A95-6280-5F9F6AA59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60" y="4728277"/>
            <a:ext cx="4749340" cy="188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600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A9AB4E-7DAA-4AB2-E14F-209A902B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 as </a:t>
            </a:r>
            <a:r>
              <a:rPr lang="en-US" altLang="zh-CN" dirty="0" err="1"/>
              <a:t>func</a:t>
            </a:r>
            <a:r>
              <a:rPr lang="en-US" altLang="zh-CN" dirty="0"/>
              <a:t> para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F982CD-81D5-F4A1-3DB7-1A8DF881D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01" y="1458577"/>
            <a:ext cx="779233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9BEF37-7C38-B721-33A8-3086E29BA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497" y="2466127"/>
            <a:ext cx="3573502" cy="13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Orange and blue flowery patterns">
            <a:extLst>
              <a:ext uri="{FF2B5EF4-FFF2-40B4-BE49-F238E27FC236}">
                <a16:creationId xmlns:a16="http://schemas.microsoft.com/office/drawing/2014/main" id="{43679432-7DBD-F3BE-04F3-2920E060E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605" b="1639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4AB225-3DF4-3C07-024E-40AB5DEB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74" y="585649"/>
            <a:ext cx="3713922" cy="9516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Content 3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节缩放定位 8">
                <a:extLst>
                  <a:ext uri="{FF2B5EF4-FFF2-40B4-BE49-F238E27FC236}">
                    <a16:creationId xmlns:a16="http://schemas.microsoft.com/office/drawing/2014/main" id="{331457AE-1CFB-FDD7-0092-7D4C7A860A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30551"/>
                  </p:ext>
                </p:extLst>
              </p:nvPr>
            </p:nvGraphicFramePr>
            <p:xfrm rot="20888260">
              <a:off x="790607" y="203575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A2AEE47-7049-4A0E-9184-519A89186B91}">
                    <psez:zmPr id="{781AE261-EB44-45C0-AB17-3073345BFAC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888260"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节缩放定位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31457AE-1CFB-FDD7-0092-7D4C7A860A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888260">
                <a:off x="790607" y="203575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节缩放定位 12">
                <a:extLst>
                  <a:ext uri="{FF2B5EF4-FFF2-40B4-BE49-F238E27FC236}">
                    <a16:creationId xmlns:a16="http://schemas.microsoft.com/office/drawing/2014/main" id="{FBEE419B-93E7-2051-F7A9-94142FA7E0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1273498"/>
                  </p:ext>
                </p:extLst>
              </p:nvPr>
            </p:nvGraphicFramePr>
            <p:xfrm rot="442489">
              <a:off x="5153115" y="124997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AF82AF1-FCD0-4762-900C-9D3AEC37C746}">
                    <psez:zmPr id="{4373E523-FA02-4714-8C76-39C4954CCE2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442489"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节缩放定位 1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BEE419B-93E7-2051-F7A9-94142FA7E0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442489">
                <a:off x="5153115" y="124997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节缩放定位 16">
                <a:extLst>
                  <a:ext uri="{FF2B5EF4-FFF2-40B4-BE49-F238E27FC236}">
                    <a16:creationId xmlns:a16="http://schemas.microsoft.com/office/drawing/2014/main" id="{6D480EFA-F34E-7748-B5EA-C3F3EF975C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110689"/>
                  </p:ext>
                </p:extLst>
              </p:nvPr>
            </p:nvGraphicFramePr>
            <p:xfrm rot="21248736">
              <a:off x="3231737" y="398429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4FF7C03-8804-460D-8793-4FB514B06A4F}">
                    <psez:zmPr id="{12F79B02-E385-4940-B917-CBA9829CA0CF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1248736"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节缩放定位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D480EFA-F34E-7748-B5EA-C3F3EF975C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1248736">
                <a:off x="3231737" y="398429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节缩放定位 20">
                <a:extLst>
                  <a:ext uri="{FF2B5EF4-FFF2-40B4-BE49-F238E27FC236}">
                    <a16:creationId xmlns:a16="http://schemas.microsoft.com/office/drawing/2014/main" id="{BCDBFADA-4A9C-F33C-5683-8B15D02AF3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207752"/>
                  </p:ext>
                </p:extLst>
              </p:nvPr>
            </p:nvGraphicFramePr>
            <p:xfrm rot="929558">
              <a:off x="7552878" y="414825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27305F0-E4A2-47AD-804D-726DC94116D0}">
                    <psez:zmPr id="{C70F1C64-4FC2-489C-99B7-AD4C50218789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929558"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节缩放定位 2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CDBFADA-4A9C-F33C-5683-8B15D02AF3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929558">
                <a:off x="7552878" y="414825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26802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315B5-BA55-FC24-72C0-9F0FB6C2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return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99A09D-568A-5CF5-5794-47780D9EA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106" y="1825625"/>
            <a:ext cx="4357514" cy="184485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019E1C-8D59-8FA3-23B1-1E10788B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06" y="3825594"/>
            <a:ext cx="5344994" cy="266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084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30AAC-7FCC-3D7E-3ECB-B979FA6D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inline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F320C269-E399-6BD3-571A-20B94A0BD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665" y="2141537"/>
            <a:ext cx="7927346" cy="4351338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A1431C-4E24-C863-022E-FC156DC5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103" y="4775799"/>
            <a:ext cx="3763649" cy="16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984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20309DC3-543E-A506-626F-DFA545265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2201" b="163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B66C465-640A-2A5C-1920-D02F87B1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8200">
                <a:solidFill>
                  <a:srgbClr val="FFFFFF"/>
                </a:solidFill>
              </a:rPr>
              <a:t>Week07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5178FC-BC84-99CE-85EC-4F288DDEB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Default Arguments</a:t>
            </a: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71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8453F9E-FDE6-99BA-FFBB-0C2EDED4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>
                <a:solidFill>
                  <a:srgbClr val="FFFFFF"/>
                </a:solidFill>
              </a:rPr>
              <a:t>Default argument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F2AD86-A88D-4291-8FC2-A0CB1269C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714" y="2542809"/>
            <a:ext cx="6973924" cy="10286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079EC3-4710-2541-F682-D6D07CA7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18" y="4395362"/>
            <a:ext cx="7738507" cy="12188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A779B1-4FE1-0DD8-8DA0-9E1AFD9EE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394" y="2649388"/>
            <a:ext cx="3573588" cy="34919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35D34F-4A85-5007-9593-4F506339F76D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solidFill>
                  <a:srgbClr val="FFFFFF"/>
                </a:solidFill>
              </a:rPr>
              <a:t>Only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in </a:t>
            </a:r>
            <a:r>
              <a:rPr lang="en-US" altLang="zh-CN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C++!</a:t>
            </a:r>
            <a:endParaRPr lang="zh-CN" alt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039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6B634-985F-9EFA-4B06-A24B2CCC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3E2DF9-C611-BB09-F003-537E1ADF1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80" y="1905138"/>
            <a:ext cx="465143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B0839A-D3DC-7C85-D563-EAAA18931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409" y="1893817"/>
            <a:ext cx="5990603" cy="25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213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406E482-9276-8D84-C880-DEF2F41B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 Overloading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C25075-4B62-7FEA-4EE0-DF89BD8DB5C6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早期</a:t>
            </a:r>
            <a:r>
              <a:rPr lang="en-US" altLang="zh-CN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</a:t>
            </a:r>
            <a:r>
              <a:rPr lang="zh-CN" alt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是没有这个的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684052-2A25-8EA5-B17D-EB22C5BD7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487" y="1966293"/>
            <a:ext cx="638302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92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A645E1-8F01-6D4D-75BD-C967644C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>
                <a:solidFill>
                  <a:srgbClr val="FFFFFF"/>
                </a:solidFill>
              </a:rPr>
              <a:t>Function Templates</a:t>
            </a:r>
          </a:p>
        </p:txBody>
      </p:sp>
      <p:pic>
        <p:nvPicPr>
          <p:cNvPr id="7" name="图片 6" descr="图形用户界面, 文本&#10;&#10;描述已自动生成">
            <a:extLst>
              <a:ext uri="{FF2B5EF4-FFF2-40B4-BE49-F238E27FC236}">
                <a16:creationId xmlns:a16="http://schemas.microsoft.com/office/drawing/2014/main" id="{BD4E4EB7-8DB6-7B30-B945-520547BB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39" y="2368756"/>
            <a:ext cx="5131088" cy="2398783"/>
          </a:xfrm>
          <a:prstGeom prst="rect">
            <a:avLst/>
          </a:prstGeom>
        </p:spPr>
      </p:pic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BC71BDF4-C79A-AED4-5044-722969C2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5166" y="2368756"/>
            <a:ext cx="5131087" cy="29503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C249FC-6F83-BF40-4B3A-3E5A1018B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321" y="5041696"/>
            <a:ext cx="2699445" cy="159923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A868B46-B4E8-93D9-C3D5-74E400D6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712665"/>
            <a:ext cx="5075583" cy="7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316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61089B-0747-524A-A969-9CCCDBDE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模版特化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8E8CC0-42F7-8BBB-8596-A32E09244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2008"/>
            <a:ext cx="5308123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8CD1B3-C9D1-C586-6713-D0093A3D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356" y="1778786"/>
            <a:ext cx="5016794" cy="45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568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D5FE6-543B-FD03-9E58-6A9B3ACBB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24" y="182011"/>
            <a:ext cx="10515600" cy="1325563"/>
          </a:xfrm>
        </p:spPr>
        <p:txBody>
          <a:bodyPr/>
          <a:lstStyle/>
          <a:p>
            <a:r>
              <a:rPr lang="en-US" altLang="zh-CN" dirty="0"/>
              <a:t>Function Pointers and </a:t>
            </a:r>
            <a:br>
              <a:rPr lang="en-US" altLang="zh-CN" dirty="0"/>
            </a:br>
            <a:r>
              <a:rPr lang="en-US" altLang="zh-CN" dirty="0"/>
              <a:t>References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7C8F45-7394-704F-9AFD-9DA15CD2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559" y="1095637"/>
            <a:ext cx="3476623" cy="29486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40A19C-11C8-671D-A7D5-0DBBA8098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999" y="4120124"/>
            <a:ext cx="3697745" cy="23835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9BE3A77-1FC0-C242-42E2-A6ECF966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47" y="1701178"/>
            <a:ext cx="5320748" cy="26485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5E120C-703D-45E8-89DA-9ED874672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48138"/>
            <a:ext cx="3410338" cy="202785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310F088-90D5-4C69-8EB7-8379851E2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124" y="4773025"/>
            <a:ext cx="1736151" cy="19338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A643EFD-42AB-A624-3480-15D2D5B19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124" y="3906192"/>
            <a:ext cx="3425065" cy="7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1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CCB82-DEB8-7B1B-8339-83C8FD22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8E2263-F14A-2A35-676D-DD25D1F44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335" y="529108"/>
            <a:ext cx="6715174" cy="3538563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C7F544-8B7F-B2C6-21E6-32BF5D94D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1" y="4492881"/>
            <a:ext cx="6069496" cy="15127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F93BC7-028B-FB59-343F-045340F80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991" y="2858963"/>
            <a:ext cx="4179133" cy="30559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FA2A796-80F2-A50E-0824-4159B6293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874" y="1661079"/>
            <a:ext cx="5262562" cy="9096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47A8603-645B-83FD-25B1-23DC96AF0DA9}"/>
              </a:ext>
            </a:extLst>
          </p:cNvPr>
          <p:cNvSpPr txBox="1"/>
          <p:nvPr/>
        </p:nvSpPr>
        <p:spPr>
          <a:xfrm>
            <a:off x="8044070" y="815009"/>
            <a:ext cx="181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C/C++ feature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33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A62C76C8-F848-5D96-8224-D46194D94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8685" b="1362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376044-8049-AC12-D47B-7A30165D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1" y="570773"/>
            <a:ext cx="4155831" cy="11097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200" dirty="0">
                <a:solidFill>
                  <a:srgbClr val="FFFFFF"/>
                </a:solidFill>
              </a:rPr>
              <a:t>Content 4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节缩放定位 5">
                <a:extLst>
                  <a:ext uri="{FF2B5EF4-FFF2-40B4-BE49-F238E27FC236}">
                    <a16:creationId xmlns:a16="http://schemas.microsoft.com/office/drawing/2014/main" id="{34EFDA4A-5B1F-A364-ACE4-1C58FBC018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2858411"/>
                  </p:ext>
                </p:extLst>
              </p:nvPr>
            </p:nvGraphicFramePr>
            <p:xfrm rot="21033566">
              <a:off x="1255560" y="207022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029C757-D2BF-42E3-9322-DC54C0AFFC29}">
                    <psez:zmPr id="{D45ACDEC-2CFF-46A3-904D-6FB87191839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1033566"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节缩放定位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4EFDA4A-5B1F-A364-ACE4-1C58FBC018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033566">
                <a:off x="1255560" y="207022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节缩放定位 8">
                <a:extLst>
                  <a:ext uri="{FF2B5EF4-FFF2-40B4-BE49-F238E27FC236}">
                    <a16:creationId xmlns:a16="http://schemas.microsoft.com/office/drawing/2014/main" id="{75B5547E-BE8E-965B-4BB5-E04FB1924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768056"/>
                  </p:ext>
                </p:extLst>
              </p:nvPr>
            </p:nvGraphicFramePr>
            <p:xfrm rot="21033566">
              <a:off x="4750230" y="31813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A967D64-2D7B-42A3-BA8B-33E56646E27C}">
                    <psez:zmPr id="{86E9734E-B5F4-41E0-88A4-387FAF6A178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1033566"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节缩放定位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5B5547E-BE8E-965B-4BB5-E04FB1924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1033566">
                <a:off x="4750230" y="3181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节缩放定位 14">
                <a:extLst>
                  <a:ext uri="{FF2B5EF4-FFF2-40B4-BE49-F238E27FC236}">
                    <a16:creationId xmlns:a16="http://schemas.microsoft.com/office/drawing/2014/main" id="{BC2D5FEB-2D77-833C-08E2-59B8B45AF7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4801805"/>
                  </p:ext>
                </p:extLst>
              </p:nvPr>
            </p:nvGraphicFramePr>
            <p:xfrm rot="21033566">
              <a:off x="8088924" y="425347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A2418E4-1A56-4DA6-BE3F-8DFFC3AE41D7}">
                    <psez:zmPr id="{A394C359-EF38-4D62-8AF5-4DA903D786AD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1033566"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节缩放定位 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C2D5FEB-2D77-833C-08E2-59B8B45AF7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1033566">
                <a:off x="8088924" y="425347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9508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48D653-4B30-4E60-50D8-C45B6A7F8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>
                <a:solidFill>
                  <a:srgbClr val="FFFFFF"/>
                </a:solidFill>
              </a:rPr>
              <a:t>Recursive Functions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3D6842-1101-E5C2-6E7C-06950EB0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35" y="2267410"/>
            <a:ext cx="5131088" cy="3899626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8F1D1D-FF8F-148B-85D6-2E2472332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097" y="2218308"/>
            <a:ext cx="4648641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495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9AF8E-0813-1BF3-B670-E4C9CFDE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6D0AF8-1DDB-E36E-CC17-E984C1DB4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245" y="3757577"/>
            <a:ext cx="5038725" cy="13620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541891-E60F-23AE-EB3B-6638D3765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56" y="2149203"/>
            <a:ext cx="8209722" cy="139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581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77E6E0-EA9D-E005-CC17-149AF96E2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zh-CN" sz="3700">
                <a:solidFill>
                  <a:srgbClr val="FFFFFF"/>
                </a:solidFill>
              </a:rPr>
              <a:t>g++ -shared –fPIC –o libmath.so mymath.cpp</a:t>
            </a:r>
            <a:endParaRPr lang="zh-CN" altLang="en-US" sz="3700">
              <a:solidFill>
                <a:srgbClr val="FFFFFF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880651-CEEA-ADB9-D189-B0E4F4A5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721" y="402570"/>
            <a:ext cx="6398556" cy="321527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7060C0-2E4E-DCC6-3C42-68E76D43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833199"/>
            <a:ext cx="8332826" cy="1119982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257207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58246C-EAD9-C664-F908-5627803B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zh-CN" sz="4000">
                <a:solidFill>
                  <a:srgbClr val="FFFFFF"/>
                </a:solidFill>
              </a:rPr>
              <a:t>g++ -o main main.cpp –L. lmath</a:t>
            </a:r>
            <a:endParaRPr lang="zh-CN" altLang="en-US" sz="4000">
              <a:solidFill>
                <a:srgbClr val="FFFFFF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645A11-1438-FBFE-8793-81CAF1C5D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56" y="586865"/>
            <a:ext cx="8311487" cy="2846683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1F48A17-CD0E-3C51-17A2-FB9264D4E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833199"/>
            <a:ext cx="8332826" cy="1119982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018231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34B57-A84B-05E2-A220-F3F43F6A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23FE76-21EA-5F62-4AC1-453629A86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968" y="1993885"/>
            <a:ext cx="6958063" cy="4014817"/>
          </a:xfrm>
        </p:spPr>
      </p:pic>
    </p:spTree>
    <p:extLst>
      <p:ext uri="{BB962C8B-B14F-4D97-AF65-F5344CB8AC3E}">
        <p14:creationId xmlns:p14="http://schemas.microsoft.com/office/powerpoint/2010/main" val="7320540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A6EFC7BB-64AE-45E4-90F7-BA062F86E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9FB5B51E-2110-4BFE-90CE-A5C01B48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4" descr="背景图案&#10;&#10;描述已自动生成">
            <a:extLst>
              <a:ext uri="{FF2B5EF4-FFF2-40B4-BE49-F238E27FC236}">
                <a16:creationId xmlns:a16="http://schemas.microsoft.com/office/drawing/2014/main" id="{CD13BAD2-7900-95E1-0E7D-08865C1FC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1484" b="1226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84A8EA-1E23-2D3B-58E6-04C3FC94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7056"/>
            <a:ext cx="9144000" cy="25132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200">
                <a:solidFill>
                  <a:srgbClr val="FFFFFF"/>
                </a:solidFill>
              </a:rPr>
              <a:t>Week08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702454-DA1C-0853-B798-BA1E1CA70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970" y="4072044"/>
            <a:ext cx="9122229" cy="16715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ARM</a:t>
            </a:r>
            <a:r>
              <a:rPr lang="zh-CN" altLang="en-US" dirty="0">
                <a:solidFill>
                  <a:srgbClr val="FFFFFF"/>
                </a:solidFill>
              </a:rPr>
              <a:t>、</a:t>
            </a:r>
            <a:r>
              <a:rPr lang="en-US" altLang="zh-CN" dirty="0">
                <a:solidFill>
                  <a:srgbClr val="FFFFFF"/>
                </a:solidFill>
              </a:rPr>
              <a:t>SIMD</a:t>
            </a:r>
            <a:r>
              <a:rPr lang="zh-CN" altLang="en-US" dirty="0">
                <a:solidFill>
                  <a:srgbClr val="FFFFFF"/>
                </a:solidFill>
              </a:rPr>
              <a:t>、</a:t>
            </a:r>
            <a:r>
              <a:rPr lang="en-US" altLang="zh-CN" dirty="0">
                <a:solidFill>
                  <a:srgbClr val="FFFFFF"/>
                </a:solidFill>
              </a:rPr>
              <a:t>OpenMP</a:t>
            </a:r>
            <a:r>
              <a:rPr lang="zh-CN" altLang="en-US" dirty="0">
                <a:solidFill>
                  <a:srgbClr val="FFFFFF"/>
                </a:solidFill>
              </a:rPr>
              <a:t>、</a:t>
            </a:r>
            <a:r>
              <a:rPr lang="en-US" altLang="zh-CN" dirty="0">
                <a:solidFill>
                  <a:srgbClr val="FFFFFF"/>
                </a:solidFill>
              </a:rPr>
              <a:t>OpenCV</a:t>
            </a:r>
            <a:r>
              <a:rPr lang="zh-CN" altLang="en-US" dirty="0">
                <a:solidFill>
                  <a:srgbClr val="FFFFFF"/>
                </a:solidFill>
              </a:rPr>
              <a:t>、</a:t>
            </a:r>
            <a:r>
              <a:rPr lang="en-US" altLang="zh-CN" dirty="0">
                <a:solidFill>
                  <a:srgbClr val="FFFFFF"/>
                </a:solidFill>
              </a:rPr>
              <a:t>CUDA</a:t>
            </a:r>
          </a:p>
        </p:txBody>
      </p:sp>
    </p:spTree>
    <p:extLst>
      <p:ext uri="{BB962C8B-B14F-4D97-AF65-F5344CB8AC3E}">
        <p14:creationId xmlns:p14="http://schemas.microsoft.com/office/powerpoint/2010/main" val="41080989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FE0C5-C580-C3EE-E69F-FBE07AA3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9B336C-1E2A-58ED-A11A-B90CCC650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95" y="128563"/>
            <a:ext cx="4767297" cy="330043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6A8AE6-9577-1131-CEE3-21941AAB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941" y="277855"/>
            <a:ext cx="6935001" cy="2825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6FB05D-49F4-FDF7-16D1-95372D8E3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2835477" cy="16995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17D9AF-8046-8122-2C52-B7ABFB8AC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310" y="2974774"/>
            <a:ext cx="5005387" cy="10526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C311EC-1CAC-36FE-7F68-9392A1F18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9255" y="5567485"/>
            <a:ext cx="3087757" cy="11488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F26FE26-01CA-B47A-587B-EB90463E4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395" y="4092227"/>
            <a:ext cx="5005387" cy="26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687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49AC5-B773-0DC6-0C08-4487EF6D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2EBDD3-B222-D232-6037-C87944FAE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022" y="396951"/>
            <a:ext cx="6285304" cy="303204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7BAD11-EBCF-F0B9-12D1-C54C0BA0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382" y="788838"/>
            <a:ext cx="4922770" cy="30300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4357A3-7469-62C0-2CB9-4C0F88B6C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85" y="3644061"/>
            <a:ext cx="4922770" cy="25684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2C5314-DA53-6AE7-0BBA-F123DC5B5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352" y="3895862"/>
            <a:ext cx="3717259" cy="2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116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5C14C-D311-AAF0-45CC-7B58FF7A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883664-0A09-F67C-A135-4272780E0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842" y="460651"/>
            <a:ext cx="8447846" cy="4351338"/>
          </a:xfrm>
        </p:spPr>
      </p:pic>
    </p:spTree>
    <p:extLst>
      <p:ext uri="{BB962C8B-B14F-4D97-AF65-F5344CB8AC3E}">
        <p14:creationId xmlns:p14="http://schemas.microsoft.com/office/powerpoint/2010/main" val="4786054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63809-09F9-45F3-39CF-0EF88550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F5C955-D154-54B0-96FD-CC8CB6844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25" y="365125"/>
            <a:ext cx="6305038" cy="392036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9C9F2D-A6F6-7109-1B2D-97AD54CD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01" y="365125"/>
            <a:ext cx="5451299" cy="3920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6539FA-25A4-C600-3327-024574382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565" y="4645840"/>
            <a:ext cx="5320954" cy="21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1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949</Words>
  <Application>Microsoft Office PowerPoint</Application>
  <PresentationFormat>宽屏</PresentationFormat>
  <Paragraphs>196</Paragraphs>
  <Slides>175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175</vt:i4>
      </vt:variant>
    </vt:vector>
  </HeadingPairs>
  <TitlesOfParts>
    <vt:vector size="181" baseType="lpstr">
      <vt:lpstr>等线</vt:lpstr>
      <vt:lpstr>等线 Light</vt:lpstr>
      <vt:lpstr>Arial</vt:lpstr>
      <vt:lpstr>Calibri</vt:lpstr>
      <vt:lpstr>Courier New</vt:lpstr>
      <vt:lpstr>Office 主题​​</vt:lpstr>
      <vt:lpstr> SUSTech CS205 C/C++ Review &amp; 串讲</vt:lpstr>
      <vt:lpstr>About this lecture</vt:lpstr>
      <vt:lpstr>About this review ppt</vt:lpstr>
      <vt:lpstr>Acknowledgement</vt:lpstr>
      <vt:lpstr>参考阅读书目</vt:lpstr>
      <vt:lpstr>Content 1</vt:lpstr>
      <vt:lpstr>Content 2</vt:lpstr>
      <vt:lpstr>Content 3</vt:lpstr>
      <vt:lpstr>Content 4</vt:lpstr>
      <vt:lpstr>Thanks!</vt:lpstr>
      <vt:lpstr>Week 01</vt:lpstr>
      <vt:lpstr>PowerPoint 演示文稿</vt:lpstr>
      <vt:lpstr>几种error</vt:lpstr>
      <vt:lpstr>预编译&amp;宏&amp;声明</vt:lpstr>
      <vt:lpstr>PowerPoint 演示文稿</vt:lpstr>
      <vt:lpstr>怎么链接的？怎么编译的？怎么启动的？</vt:lpstr>
      <vt:lpstr>简单I/O</vt:lpstr>
      <vt:lpstr>命令行输入</vt:lpstr>
      <vt:lpstr>Week 02</vt:lpstr>
      <vt:lpstr>声明变量</vt:lpstr>
      <vt:lpstr>PowerPoint 演示文稿</vt:lpstr>
      <vt:lpstr>PowerPoint 演示文稿</vt:lpstr>
      <vt:lpstr>char</vt:lpstr>
      <vt:lpstr>bool</vt:lpstr>
      <vt:lpstr>size_t</vt:lpstr>
      <vt:lpstr>float</vt:lpstr>
      <vt:lpstr>太多了，怎么表示数字</vt:lpstr>
      <vt:lpstr>PowerPoint 演示文稿</vt:lpstr>
      <vt:lpstr>PowerPoint 演示文稿</vt:lpstr>
      <vt:lpstr>用栈思考</vt:lpstr>
      <vt:lpstr>PowerPoint 演示文稿</vt:lpstr>
      <vt:lpstr>我懒，怎么管理类：auto</vt:lpstr>
      <vt:lpstr>lab</vt:lpstr>
      <vt:lpstr>Week03</vt:lpstr>
      <vt:lpstr>quiz</vt:lpstr>
      <vt:lpstr>PowerPoint 演示文稿</vt:lpstr>
      <vt:lpstr>化简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Week04</vt:lpstr>
      <vt:lpstr>PowerPoint 演示文稿</vt:lpstr>
      <vt:lpstr>PowerPoint 演示文稿</vt:lpstr>
      <vt:lpstr>PowerPoint 演示文稿</vt:lpstr>
      <vt:lpstr>String</vt:lpstr>
      <vt:lpstr>PowerPoint 演示文稿</vt:lpstr>
      <vt:lpstr>Struct &amp; 对齐</vt:lpstr>
      <vt:lpstr>每个变量</vt:lpstr>
      <vt:lpstr>对齐</vt:lpstr>
      <vt:lpstr>对齐</vt:lpstr>
      <vt:lpstr>PowerPoint 演示文稿</vt:lpstr>
      <vt:lpstr>Union</vt:lpstr>
      <vt:lpstr>Enum</vt:lpstr>
      <vt:lpstr>PowerPoint 演示文稿</vt:lpstr>
      <vt:lpstr>Lab:makefile</vt:lpstr>
      <vt:lpstr>PowerPoint 演示文稿</vt:lpstr>
      <vt:lpstr>PowerPoint 演示文稿</vt:lpstr>
      <vt:lpstr>Week05</vt:lpstr>
      <vt:lpstr>Announce a pointer</vt:lpstr>
      <vt:lpstr>What is a pointer</vt:lpstr>
      <vt:lpstr>PowerPoint 演示文稿</vt:lpstr>
      <vt:lpstr>PowerPoint 演示文稿</vt:lpstr>
      <vt:lpstr>PowerPoint 演示文稿</vt:lpstr>
      <vt:lpstr>free</vt:lpstr>
      <vt:lpstr>C++</vt:lpstr>
      <vt:lpstr>cmake</vt:lpstr>
      <vt:lpstr>Week06</vt:lpstr>
      <vt:lpstr>检查函数输入</vt:lpstr>
      <vt:lpstr>Func call</vt:lpstr>
      <vt:lpstr>PowerPoint 演示文稿</vt:lpstr>
      <vt:lpstr>PowerPoint 演示文稿</vt:lpstr>
      <vt:lpstr>指针</vt:lpstr>
      <vt:lpstr>summary</vt:lpstr>
      <vt:lpstr>Pass structure</vt:lpstr>
      <vt:lpstr>PowerPoint 演示文稿</vt:lpstr>
      <vt:lpstr>Reference as func para</vt:lpstr>
      <vt:lpstr>return</vt:lpstr>
      <vt:lpstr>inline</vt:lpstr>
      <vt:lpstr>Week07</vt:lpstr>
      <vt:lpstr>Default argument</vt:lpstr>
      <vt:lpstr>PowerPoint 演示文稿</vt:lpstr>
      <vt:lpstr>Function Overloading</vt:lpstr>
      <vt:lpstr>Function Templates</vt:lpstr>
      <vt:lpstr>模版特化</vt:lpstr>
      <vt:lpstr>Function Pointers and  References</vt:lpstr>
      <vt:lpstr>PowerPoint 演示文稿</vt:lpstr>
      <vt:lpstr>Recursive Functions</vt:lpstr>
      <vt:lpstr>PowerPoint 演示文稿</vt:lpstr>
      <vt:lpstr>g++ -shared –fPIC –o libmath.so mymath.cpp</vt:lpstr>
      <vt:lpstr>g++ -o main main.cpp –L. lmath</vt:lpstr>
      <vt:lpstr>PowerPoint 演示文稿</vt:lpstr>
      <vt:lpstr>Week08</vt:lpstr>
      <vt:lpstr>PowerPoint 演示文稿</vt:lpstr>
      <vt:lpstr>PowerPoint 演示文稿</vt:lpstr>
      <vt:lpstr>PowerPoint 演示文稿</vt:lpstr>
      <vt:lpstr>PowerPoint 演示文稿</vt:lpstr>
      <vt:lpstr>Project5</vt:lpstr>
      <vt:lpstr>Week09</vt:lpstr>
      <vt:lpstr>Member Function</vt:lpstr>
      <vt:lpstr>Constructors</vt:lpstr>
      <vt:lpstr> Destructors</vt:lpstr>
      <vt:lpstr>This pointer</vt:lpstr>
      <vt:lpstr>Const variable &amp; functions</vt:lpstr>
      <vt:lpstr>const</vt:lpstr>
      <vt:lpstr>Week10</vt:lpstr>
      <vt:lpstr>Operator overloading</vt:lpstr>
      <vt:lpstr>Friend function</vt:lpstr>
      <vt:lpstr>User-defined Type  Conversion</vt:lpstr>
      <vt:lpstr>Increment and decrement operators</vt:lpstr>
      <vt:lpstr>Test!</vt:lpstr>
      <vt:lpstr>PowerPoint 演示文稿</vt:lpstr>
      <vt:lpstr>PowerPoint 演示文稿</vt:lpstr>
      <vt:lpstr>PowerPoint 演示文稿</vt:lpstr>
      <vt:lpstr>Week11</vt:lpstr>
      <vt:lpstr>PowerPoint 演示文稿</vt:lpstr>
      <vt:lpstr>Notice on Default</vt:lpstr>
      <vt:lpstr>PowerPoint 演示文稿</vt:lpstr>
      <vt:lpstr>浅拷贝</vt:lpstr>
      <vt:lpstr>PowerPoint 演示文稿</vt:lpstr>
      <vt:lpstr>深拷贝</vt:lpstr>
      <vt:lpstr>PowerPoint 演示文稿</vt:lpstr>
      <vt:lpstr>Soft Copy</vt:lpstr>
      <vt:lpstr>Smart Pointers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Week12</vt:lpstr>
      <vt:lpstr>Derived Classes派生类：继承</vt:lpstr>
      <vt:lpstr>PowerPoint 演示文稿</vt:lpstr>
      <vt:lpstr>Access Control</vt:lpstr>
      <vt:lpstr>PowerPoint 演示文稿</vt:lpstr>
      <vt:lpstr>Virtual Functions</vt:lpstr>
      <vt:lpstr>如果不用虚拟类：</vt:lpstr>
      <vt:lpstr>PowerPoint 演示文稿</vt:lpstr>
      <vt:lpstr>PowerPoint 演示文稿</vt:lpstr>
      <vt:lpstr>PowerPoint 演示文稿</vt:lpstr>
      <vt:lpstr>Inheritance and Dynamic  Memory Allocation</vt:lpstr>
      <vt:lpstr>PowerPoint 演示文稿</vt:lpstr>
      <vt:lpstr>重写</vt:lpstr>
      <vt:lpstr>Week13</vt:lpstr>
      <vt:lpstr>Class Templates</vt:lpstr>
      <vt:lpstr>Template Non-Type  Parameters</vt:lpstr>
      <vt:lpstr>PowerPoint 演示文稿</vt:lpstr>
      <vt:lpstr>PowerPoint 演示文稿</vt:lpstr>
      <vt:lpstr>部分专门化</vt:lpstr>
      <vt:lpstr>std</vt:lpstr>
      <vt:lpstr>PowerPoint 演示文稿</vt:lpstr>
      <vt:lpstr>PowerPoint 演示文稿</vt:lpstr>
      <vt:lpstr>Week14</vt:lpstr>
      <vt:lpstr>Standard Output Stream and  Standard Error Stream</vt:lpstr>
      <vt:lpstr>PowerPoint 演示文稿</vt:lpstr>
      <vt:lpstr>assert</vt:lpstr>
      <vt:lpstr>Exceptions(only in C++)</vt:lpstr>
      <vt:lpstr>A try block can be followed by multiple catch blocks</vt:lpstr>
      <vt:lpstr>在哪里处理异常？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Week15</vt:lpstr>
      <vt:lpstr>PowerPoint 演示文稿</vt:lpstr>
      <vt:lpstr>PowerPoint 演示文稿</vt:lpstr>
      <vt:lpstr>PowerPoint 演示文稿</vt:lpstr>
      <vt:lpstr>Nested Types嵌套类型</vt:lpstr>
      <vt:lpstr>PowerPoint 演示文稿</vt:lpstr>
      <vt:lpstr>RTTI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海斌 赖</dc:creator>
  <cp:lastModifiedBy>海斌 赖</cp:lastModifiedBy>
  <cp:revision>212</cp:revision>
  <dcterms:created xsi:type="dcterms:W3CDTF">2024-06-04T08:14:41Z</dcterms:created>
  <dcterms:modified xsi:type="dcterms:W3CDTF">2024-06-06T10:00:17Z</dcterms:modified>
</cp:coreProperties>
</file>